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38"/>
  </p:notesMasterIdLst>
  <p:handoutMasterIdLst>
    <p:handoutMasterId r:id="rId39"/>
  </p:handoutMasterIdLst>
  <p:sldIdLst>
    <p:sldId id="668" r:id="rId6"/>
    <p:sldId id="1095" r:id="rId7"/>
    <p:sldId id="1097" r:id="rId8"/>
    <p:sldId id="1137" r:id="rId9"/>
    <p:sldId id="1146" r:id="rId10"/>
    <p:sldId id="1147" r:id="rId11"/>
    <p:sldId id="1119" r:id="rId12"/>
    <p:sldId id="1152" r:id="rId13"/>
    <p:sldId id="1150" r:id="rId14"/>
    <p:sldId id="1153" r:id="rId15"/>
    <p:sldId id="1142" r:id="rId16"/>
    <p:sldId id="1122" r:id="rId17"/>
    <p:sldId id="1123" r:id="rId18"/>
    <p:sldId id="1124" r:id="rId19"/>
    <p:sldId id="1125" r:id="rId20"/>
    <p:sldId id="1126" r:id="rId21"/>
    <p:sldId id="1154" r:id="rId22"/>
    <p:sldId id="1155" r:id="rId23"/>
    <p:sldId id="1156" r:id="rId24"/>
    <p:sldId id="1127" r:id="rId25"/>
    <p:sldId id="1128" r:id="rId26"/>
    <p:sldId id="1129" r:id="rId27"/>
    <p:sldId id="1131" r:id="rId28"/>
    <p:sldId id="1132" r:id="rId29"/>
    <p:sldId id="1133" r:id="rId30"/>
    <p:sldId id="1134" r:id="rId31"/>
    <p:sldId id="1135" r:id="rId32"/>
    <p:sldId id="1136" r:id="rId33"/>
    <p:sldId id="672" r:id="rId34"/>
    <p:sldId id="1148" r:id="rId35"/>
    <p:sldId id="1144" r:id="rId36"/>
    <p:sldId id="1151" r:id="rId37"/>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1095"/>
            <p14:sldId id="1097"/>
            <p14:sldId id="1137"/>
            <p14:sldId id="1146"/>
            <p14:sldId id="1147"/>
            <p14:sldId id="1119"/>
            <p14:sldId id="1152"/>
            <p14:sldId id="1150"/>
            <p14:sldId id="1153"/>
            <p14:sldId id="1142"/>
            <p14:sldId id="1122"/>
            <p14:sldId id="1123"/>
            <p14:sldId id="1124"/>
            <p14:sldId id="1125"/>
            <p14:sldId id="1126"/>
            <p14:sldId id="1154"/>
            <p14:sldId id="1155"/>
            <p14:sldId id="1156"/>
            <p14:sldId id="1127"/>
            <p14:sldId id="1128"/>
            <p14:sldId id="1129"/>
            <p14:sldId id="1131"/>
            <p14:sldId id="1132"/>
            <p14:sldId id="1133"/>
            <p14:sldId id="1134"/>
            <p14:sldId id="1135"/>
            <p14:sldId id="1136"/>
            <p14:sldId id="672"/>
            <p14:sldId id="1148"/>
            <p14:sldId id="1144"/>
            <p14:sldId id="1151"/>
          </p14:sldIdLst>
        </p14:section>
      </p14:sectionLst>
    </p:ex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966" autoAdjust="0"/>
    <p:restoredTop sz="61965" autoAdjust="0"/>
  </p:normalViewPr>
  <p:slideViewPr>
    <p:cSldViewPr snapToGrid="0">
      <p:cViewPr varScale="1">
        <p:scale>
          <a:sx n="26" d="100"/>
          <a:sy n="26" d="100"/>
        </p:scale>
        <p:origin x="956" y="44"/>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33" d="100"/>
        <a:sy n="33" d="100"/>
      </p:scale>
      <p:origin x="0" y="0"/>
    </p:cViewPr>
  </p:sorterViewPr>
  <p:notesViewPr>
    <p:cSldViewPr snapToGrid="0" showGuides="1">
      <p:cViewPr varScale="1">
        <p:scale>
          <a:sx n="47" d="100"/>
          <a:sy n="47" d="100"/>
        </p:scale>
        <p:origin x="2552"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theme" Target="theme/theme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presProps" Target="presProps.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2015-09-28</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2.png>
</file>

<file path=ppt/media/image13.png>
</file>

<file path=ppt/media/image14.png>
</file>

<file path=ppt/media/image15.png>
</file>

<file path=ppt/media/image16.png>
</file>

<file path=ppt/media/image17.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2015-09-28</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42866" lvl="1" indent="0">
              <a:buNone/>
            </a:pPr>
            <a:r>
              <a:rPr lang="en-US" sz="1200" dirty="0" smtClean="0"/>
              <a:t>TBD: Need explanation...</a:t>
            </a:r>
          </a:p>
          <a:p>
            <a:pPr marL="0" marR="0" lvl="1" indent="0" algn="l" defTabSz="1219120" rtl="0" eaLnBrk="1" fontAlgn="auto" latinLnBrk="0" hangingPunct="1">
              <a:lnSpc>
                <a:spcPct val="90000"/>
              </a:lnSpc>
              <a:spcBef>
                <a:spcPts val="0"/>
              </a:spcBef>
              <a:spcAft>
                <a:spcPts val="444"/>
              </a:spcAft>
              <a:buClrTx/>
              <a:buSzTx/>
              <a:buNone/>
              <a:tabLst/>
              <a:defRPr/>
            </a:pPr>
            <a:endParaRPr lang="en-US" sz="1200" dirty="0">
              <a:latin typeface="Lucida Grande" charset="0"/>
              <a:cs typeface="Lucida Grande" charset="0"/>
              <a:sym typeface="Lucida Grande"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13580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42866" lvl="1" indent="0">
              <a:buNone/>
            </a:pPr>
            <a:r>
              <a:rPr lang="en-US" dirty="0" smtClean="0"/>
              <a:t>Previously, we had been hard coding the hostname</a:t>
            </a:r>
            <a:r>
              <a:rPr lang="en-US" baseline="0" dirty="0" smtClean="0"/>
              <a:t> and ipaddress values </a:t>
            </a:r>
            <a:r>
              <a:rPr lang="en-US" dirty="0" smtClean="0"/>
              <a:t>in our wrapped haproxy recipe. We can request these values from the Chef Server through the `knife node show` command.</a:t>
            </a:r>
          </a:p>
          <a:p>
            <a:pPr marL="142866" lvl="1" indent="0">
              <a:buNone/>
            </a:pPr>
            <a:endParaRPr lang="en-US" dirty="0" smtClean="0"/>
          </a:p>
          <a:p>
            <a:pPr marL="142866" lvl="1" indent="0">
              <a:buNone/>
            </a:pPr>
            <a:r>
              <a:rPr lang="en-US" dirty="0" smtClean="0"/>
              <a:t>The hostname and ipaddress values are captured by Ohai and sent to the Chef Server. On the Chef Server we can query those values when we ask about specific attribute about the node.</a:t>
            </a:r>
          </a:p>
          <a:p>
            <a:pPr marL="142866" lvl="1" indent="0">
              <a:buNone/>
            </a:pPr>
            <a:endParaRPr lang="en-US" dirty="0" smtClean="0"/>
          </a:p>
          <a:p>
            <a:pPr marL="142866" lvl="1" indent="0">
              <a:buNone/>
            </a:pPr>
            <a:r>
              <a:rPr lang="en-US" dirty="0" smtClean="0"/>
              <a:t>We do that by providing the `-a` flag with the name of the attribute. Because the nodes that we manage are hosted in the cloud, these attributes are stored under a parent attribute named 'cloud'.</a:t>
            </a:r>
          </a:p>
          <a:p>
            <a:pPr marL="142866" lvl="1" indent="0">
              <a:buNone/>
            </a:pPr>
            <a:endParaRPr lang="en-US" dirty="0" smtClean="0"/>
          </a:p>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174329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 this section we'll update the wrapped</a:t>
            </a:r>
            <a:r>
              <a:rPr lang="en-US" baseline="0" dirty="0" smtClean="0"/>
              <a:t> </a:t>
            </a:r>
            <a:r>
              <a:rPr lang="en-US" dirty="0" smtClean="0"/>
              <a:t>proxy cookbook to dynamically use nodes with the web role.</a:t>
            </a:r>
          </a:p>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321314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asking for all the 'cloud' attributes for 'node1'.</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112125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asking for all the 'cloud' attributes for 'node3'.</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637925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Edit the 'myhaproxy' cookbook's default recipe and remove the current default recipe where you hard-coded the members.</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387304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Replace it with an updated recipe that searches for all nodes that have the 'web' role defined.</a:t>
            </a:r>
          </a:p>
          <a:p>
            <a:endParaRPr lang="en-US" dirty="0" smtClean="0"/>
          </a:p>
          <a:p>
            <a:r>
              <a:rPr lang="en-US" dirty="0" smtClean="0"/>
              <a:t>The search method's first parameter is asking the Chef Server to look at all the nodes within our organization.</a:t>
            </a:r>
          </a:p>
          <a:p>
            <a:endParaRPr lang="en-US" dirty="0" smtClean="0"/>
          </a:p>
          <a:p>
            <a:r>
              <a:rPr lang="en-US" dirty="0" smtClean="0"/>
              <a:t>The search method's second parameter is asking the Chef Server to only return the nodes that have been assigned the role web.</a:t>
            </a:r>
          </a:p>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556448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 of those nodes are stored in a local variable named `all_web_nodes`. This is an array of node objects. It may contain zero or more nodes that match the search criteria.</a:t>
            </a:r>
          </a:p>
          <a:p>
            <a:endParaRPr lang="en-US" dirty="0" smtClean="0"/>
          </a:p>
          <a:p>
            <a:r>
              <a:rPr lang="en-US" dirty="0" smtClean="0"/>
              <a:t>TBD: These node objects are not in the format that the haproxy members attribute expects to see so unfortunately we cannot simply assign the resulting array of nodes into the members.</a:t>
            </a:r>
          </a:p>
          <a:p>
            <a:endParaRPr lang="en-US" dirty="0" smtClean="0"/>
          </a:p>
          <a:p>
            <a:r>
              <a:rPr lang="en-US" dirty="0" smtClean="0"/>
              <a:t>We need to first convert every node returned from the search into a hash structured similarly to what we manually created.</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443634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TBD Need array info?</a:t>
            </a:r>
          </a:p>
          <a:p>
            <a:endParaRPr lang="en-US" dirty="0" smtClean="0"/>
          </a:p>
          <a:p>
            <a:r>
              <a:rPr lang="en-US" dirty="0" smtClean="0"/>
              <a:t>First we create an empty array and assign that empty array into a local variable named `members`. `members` is an array that we will populated with the hashes we are about to create and we will assign that array into the `node.default['haproxy']['members']`.</a:t>
            </a:r>
          </a:p>
          <a:p>
            <a:endParaRPr lang="en-US" dirty="0" smtClean="0"/>
          </a:p>
          <a:p>
            <a:r>
              <a:rPr lang="en-US" dirty="0" smtClean="0"/>
              <a:t>So we need to loop through the array of all the web nodes stored in `all_web_nodes`. We do that through a method available on every array object named 'each'. With the each method a block of code is provided -- you see it here from the first 'do' right after the each to the 'end' later in the file.</a:t>
            </a:r>
          </a:p>
          <a:p>
            <a:endParaRPr lang="en-US" dirty="0" smtClean="0"/>
          </a:p>
          <a:p>
            <a:r>
              <a:rPr lang="en-US" dirty="0" smtClean="0"/>
              <a:t>A block of code is an operation that you want perform on every item in the array. In our case we want to take each of the node objects and convert them into a hash object.</a:t>
            </a:r>
          </a:p>
          <a:p>
            <a:endParaRPr lang="en-US" dirty="0" smtClean="0"/>
          </a:p>
          <a:p>
            <a:r>
              <a:rPr lang="en-US" dirty="0" smtClean="0"/>
              <a:t>So every member of the array is visited and every member of the array runs through the block of code.</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220501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TBD</a:t>
            </a:r>
          </a:p>
          <a:p>
            <a:r>
              <a:rPr lang="en-US" dirty="0" smtClean="0"/>
              <a:t>Between the pipes we see a local variable that we are defining that exists only in the block `web_node`. This local variable, `web_node`, is a name we came up with to refer to each node in our array of `all_web_nodes`.</a:t>
            </a:r>
          </a:p>
          <a:p>
            <a:endParaRPr lang="en-US" dirty="0" smtClean="0"/>
          </a:p>
          <a:p>
            <a:r>
              <a:rPr lang="en-US" dirty="0" smtClean="0"/>
              <a:t>Each web node in the array is sent through</a:t>
            </a:r>
            <a:r>
              <a:rPr lang="en-US" baseline="0" dirty="0" smtClean="0"/>
              <a:t> t</a:t>
            </a:r>
            <a:r>
              <a:rPr lang="en-US" dirty="0" smtClean="0"/>
              <a:t>he block. When inside the block of code it is referred to as `web_node`.</a:t>
            </a:r>
          </a:p>
          <a:p>
            <a:endParaRPr lang="en-US" dirty="0" smtClean="0"/>
          </a:p>
          <a:p>
            <a:r>
              <a:rPr lang="en-US" dirty="0" smtClean="0"/>
              <a:t>Inside the block the first thing that is created is another local variable named `member` which is assigned a hash that contains the web_node's hostname and the web_node's ipaddress.</a:t>
            </a:r>
          </a:p>
          <a:p>
            <a:endParaRPr lang="en-US" dirty="0" smtClean="0"/>
          </a:p>
          <a:p>
            <a:r>
              <a:rPr lang="en-US" dirty="0" smtClean="0"/>
              <a:t>Then the local variable `member`, which contains that hash is pushed into the array of members. This adds the member to the end of the array.</a:t>
            </a:r>
          </a:p>
          <a:p>
            <a:endParaRPr lang="en-US" dirty="0" smtClean="0"/>
          </a:p>
          <a:p>
            <a:r>
              <a:rPr lang="en-US" dirty="0" smtClean="0"/>
              <a:t>When we are done looping through every web node the `members` array contains a list of all these hash objects.</a:t>
            </a:r>
          </a:p>
          <a:p>
            <a:endParaRPr lang="en-US" dirty="0" smtClean="0"/>
          </a:p>
          <a:p>
            <a:r>
              <a:rPr lang="en-US" dirty="0" smtClean="0"/>
              <a:t>We finally assign that newly created array to the same default haproxy member's attribute we had previously used.</a:t>
            </a:r>
          </a:p>
          <a:p>
            <a:endParaRPr lang="en-US" dirty="0" smtClean="0"/>
          </a:p>
          <a:p>
            <a:endParaRPr lang="en-US" dirty="0" smtClean="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64217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Instructor Note: If participants get a "frozen" error when using 'berks upload', it is likely caused by uploading an existing cookbook, such as a cookbook whose version has not been updated. They can resolve the frozen issue by running 'berks upload --force' </a:t>
            </a:r>
            <a:endParaRPr lang="en-US" dirty="0" smtClean="0"/>
          </a:p>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3369733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default recipe of the myhaproxy recipe is now dynamic. Every time a proxy server checks in with the Chef Server, when you</a:t>
            </a:r>
            <a:r>
              <a:rPr lang="en-US" baseline="0" dirty="0" smtClean="0"/>
              <a:t> </a:t>
            </a:r>
            <a:r>
              <a:rPr lang="en-US" dirty="0" smtClean="0"/>
              <a:t>run `chef-client`, it will ask the Chef Server if there are any new nodes that are web servers.</a:t>
            </a:r>
          </a:p>
          <a:p>
            <a:endParaRPr lang="en-US" dirty="0" smtClean="0"/>
          </a:p>
          <a:p>
            <a:r>
              <a:rPr lang="en-US" dirty="0" smtClean="0"/>
              <a:t>As you add nodes, your proxy server will dynamically grow to accommodate them, returning them as node objects, which are then converted to hashes, and then assigned as members.</a:t>
            </a:r>
          </a:p>
          <a:p>
            <a:endParaRPr lang="en-US" dirty="0" smtClean="0"/>
          </a:p>
          <a:p>
            <a:r>
              <a:rPr lang="en-US" dirty="0" smtClean="0"/>
              <a:t>As you remove nodes, your proxy server will dynamically shrink to accommodate them, returning a smaller set of node objects, which are then converted to hashes, and then assigned as members.</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523461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a</a:t>
            </a:r>
            <a:r>
              <a:rPr lang="en-US" baseline="0" dirty="0" smtClean="0"/>
              <a:t> lab </a:t>
            </a:r>
            <a:r>
              <a:rPr lang="en-US" dirty="0" smtClean="0"/>
              <a:t>exercise:</a:t>
            </a:r>
          </a:p>
          <a:p>
            <a:endParaRPr lang="en-US" dirty="0" smtClean="0"/>
          </a:p>
          <a:p>
            <a:r>
              <a:rPr lang="en-US" dirty="0" smtClean="0"/>
              <a:t>* Update the major version of the cookbook</a:t>
            </a:r>
          </a:p>
          <a:p>
            <a:r>
              <a:rPr lang="en-US" dirty="0" smtClean="0"/>
              <a:t>* Update the cookbook to the Chef Server</a:t>
            </a:r>
          </a:p>
          <a:p>
            <a:r>
              <a:rPr lang="en-US" dirty="0" smtClean="0"/>
              <a:t>* Run `chef-client` on the proxy node</a:t>
            </a:r>
          </a:p>
          <a:p>
            <a:r>
              <a:rPr lang="en-US" dirty="0" smtClean="0"/>
              <a:t>* Verify that the proxy node still relays requests to both of our web servers</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5134605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we update the version to the next major release. We set the version number to 1.0.0.</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4391036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Change into the cookbook's directory</a:t>
            </a:r>
            <a:r>
              <a:rPr lang="en-US" baseline="0" dirty="0" smtClean="0"/>
              <a:t> and then</a:t>
            </a:r>
            <a:r>
              <a:rPr lang="en-US" dirty="0" smtClean="0"/>
              <a:t> install any new dependencies that your cookbook may need at version 1.0.0.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have no</a:t>
            </a:r>
            <a:r>
              <a:rPr lang="en-US" baseline="0" dirty="0" smtClean="0"/>
              <a:t> new dependencies</a:t>
            </a:r>
            <a:r>
              <a:rPr lang="en-US" dirty="0" smtClean="0"/>
              <a:t> but this is required by berkshelf whenever you update the version of the cookbook.</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1638242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Upload the cookbook using the `berks upload` command. </a:t>
            </a:r>
          </a:p>
          <a:p>
            <a:endParaRPr lang="en-US" dirty="0" smtClean="0"/>
          </a:p>
          <a:p>
            <a:r>
              <a:rPr lang="en-US" dirty="0" smtClean="0"/>
              <a:t>TBD: If you should receive a</a:t>
            </a:r>
            <a:r>
              <a:rPr lang="en-US" baseline="0" dirty="0" smtClean="0"/>
              <a:t> "frozen" error </a:t>
            </a:r>
            <a:r>
              <a:rPr lang="en-US" dirty="0" smtClean="0"/>
              <a:t>like below,</a:t>
            </a:r>
            <a:r>
              <a:rPr lang="en-US" baseline="0" dirty="0" smtClean="0"/>
              <a:t> it is because this </a:t>
            </a:r>
            <a:r>
              <a:rPr lang="en-US" baseline="0" smtClean="0"/>
              <a:t>cookbook's version </a:t>
            </a:r>
            <a:r>
              <a:rPr lang="en-US" baseline="0" dirty="0" smtClean="0"/>
              <a:t>already exists on the Chef server. Use the '--force' option to resolve that error. For example: '</a:t>
            </a:r>
            <a:r>
              <a:rPr lang="en-US" dirty="0" smtClean="0"/>
              <a:t>berks upload --force'</a:t>
            </a:r>
            <a:endParaRPr lang="en-US" baseline="0" dirty="0" smtClean="0"/>
          </a:p>
          <a:p>
            <a:endParaRPr lang="en-US" baseline="0" dirty="0" smtClean="0"/>
          </a:p>
          <a:p>
            <a:r>
              <a:rPr lang="en-US" dirty="0" smtClean="0"/>
              <a:t>PS C:\Users\UserName\chef-repo\cookbooks\myhaproxy&gt; berks upload</a:t>
            </a:r>
          </a:p>
          <a:p>
            <a:r>
              <a:rPr lang="en-US" dirty="0" smtClean="0"/>
              <a:t>Skipping build-essential (2.2.3) (frozen)</a:t>
            </a:r>
          </a:p>
          <a:p>
            <a:r>
              <a:rPr lang="en-US" dirty="0" smtClean="0"/>
              <a:t>Skipping cpu (0.2.0) (frozen)</a:t>
            </a:r>
          </a:p>
          <a:p>
            <a:r>
              <a:rPr lang="en-US" dirty="0" smtClean="0"/>
              <a:t>Skipping haproxy (1.6.6) (frozen)</a:t>
            </a:r>
          </a:p>
          <a:p>
            <a:r>
              <a:rPr lang="en-US" dirty="0" smtClean="0"/>
              <a:t>Uploaded myhaproxy (1.0.0) to: 'https://api.opscode.com:443/organizations/</a:t>
            </a:r>
            <a:r>
              <a:rPr lang="en-US" i="1" dirty="0" err="1" smtClean="0"/>
              <a:t>yourorgname</a:t>
            </a:r>
            <a:r>
              <a:rPr lang="en-US" dirty="0" smtClean="0"/>
              <a:t>'</a:t>
            </a:r>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8987521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 `knife ssh` and ask only the nodes with the role 'proxy' to run `sudo chef-client`. This is more efficient than targeted all of the nodes as we did before and more accurate than targeting the node2 "name:node2". </a:t>
            </a:r>
          </a:p>
          <a:p>
            <a:endParaRPr lang="en-US" dirty="0" smtClean="0"/>
          </a:p>
          <a:p>
            <a:r>
              <a:rPr lang="en-US" dirty="0" smtClean="0"/>
              <a:t>This ensures that all nodes that are also proxy servers to check in with the Chef Server. Similar to how we are targeting only the web server nodes in the recipe.</a:t>
            </a:r>
          </a:p>
          <a:p>
            <a:endParaRPr lang="en-US" dirty="0" smtClean="0"/>
          </a:p>
          <a:p>
            <a:r>
              <a:rPr lang="en-US" dirty="0" smtClean="0"/>
              <a:t>TBD: Trim output.</a:t>
            </a:r>
          </a:p>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5000282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Nothing should change externally. You may see some differences in the logs as the proxy configuration file might change the order of the two entries but the end results is that our proxy server node is still delivering traffic to our two web server nodes.</a:t>
            </a:r>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3311620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5439450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Arial" panose="020B0604020202020204" pitchFamily="34" charset="0"/>
                <a:ea typeface="+mn-ea"/>
                <a:cs typeface="Arial" panose="020B0604020202020204" pitchFamily="34" charset="0"/>
              </a:rPr>
              <a:t>TBD: Delete? Search indexes allow queries to be made for any type of data that is indexed by the Chef server, including environments, nodes, and roles. </a:t>
            </a:r>
          </a:p>
          <a:p>
            <a:endParaRPr lang="en-US" sz="1200" b="0" i="0" kern="120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dirty="0" smtClean="0">
                <a:solidFill>
                  <a:schemeClr val="tx1"/>
                </a:solidFill>
                <a:effectLst/>
                <a:latin typeface="Arial" panose="020B0604020202020204" pitchFamily="34" charset="0"/>
                <a:ea typeface="+mn-ea"/>
                <a:cs typeface="Arial" panose="020B0604020202020204" pitchFamily="34" charset="0"/>
              </a:rPr>
              <a:t>A defined query syntax is used to support search patterns like exact, wildcard, range, and fuzzy. </a:t>
            </a:r>
          </a:p>
          <a:p>
            <a:endParaRPr lang="en-US" sz="1200" b="0" i="0" kern="120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dirty="0" smtClean="0">
                <a:solidFill>
                  <a:schemeClr val="tx1"/>
                </a:solidFill>
                <a:effectLst/>
                <a:latin typeface="Arial" panose="020B0604020202020204" pitchFamily="34" charset="0"/>
                <a:ea typeface="+mn-ea"/>
                <a:cs typeface="Arial" panose="020B0604020202020204" pitchFamily="34" charset="0"/>
              </a:rPr>
              <a:t>A search is a full-text query that can be done from several locations, including from within a recipe, by using the search subcommand in knife, the search method in the Recipe DSL, the search box in the Chef management console, and by using the/search or /search/INDEX endpoints in the Chef server API. The search engine is based on Apache Solr and is run from the Chef server.</a:t>
            </a:r>
          </a:p>
          <a:p>
            <a:endParaRPr lang="en-US" sz="1200" b="0" i="0" kern="120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dirty="0" smtClean="0">
                <a:solidFill>
                  <a:schemeClr val="tx1"/>
                </a:solidFill>
                <a:effectLst/>
                <a:latin typeface="Arial" panose="020B0604020202020204" pitchFamily="34" charset="0"/>
                <a:ea typeface="+mn-ea"/>
                <a:cs typeface="Arial" panose="020B0604020202020204" pitchFamily="34" charset="0"/>
              </a:rPr>
              <a:t>Many of the examples in this section use knife, but the search indexes and search query syntax can be used in many locations, including from within recipes and when using the Chef server API.</a:t>
            </a:r>
            <a:endParaRPr lang="en-US" sz="1200" b="0" i="0" kern="1200" dirty="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76034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So far we have seen how Chef is able to manage the policy of the nodes within our infrastructure.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We have two web servers and one proxy server. As more customers come to our website we can continue scale up to meet that demand.</a:t>
            </a:r>
          </a:p>
          <a:p>
            <a:endParaRPr lang="en-US" sz="1200" b="0" i="0" kern="1200" dirty="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985445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1219120" rtl="0" eaLnBrk="1" fontAlgn="auto" latinLnBrk="0" hangingPunct="1">
              <a:lnSpc>
                <a:spcPct val="90000"/>
              </a:lnSpc>
              <a:spcBef>
                <a:spcPts val="0"/>
              </a:spcBef>
              <a:spcAft>
                <a:spcPts val="444"/>
              </a:spcAft>
              <a:buClrTx/>
              <a:buSzTx/>
              <a:buFontTx/>
              <a:buNone/>
              <a:tabLst/>
              <a:defRPr/>
            </a:pPr>
            <a:r>
              <a:rPr lang="en-US" sz="1200" b="0" i="0" kern="1200" dirty="0" smtClean="0">
                <a:solidFill>
                  <a:schemeClr val="tx1"/>
                </a:solidFill>
                <a:effectLst/>
                <a:latin typeface="Arial" panose="020B0604020202020204" pitchFamily="34" charset="0"/>
                <a:ea typeface="+mn-ea"/>
                <a:cs typeface="Arial" panose="020B0604020202020204" pitchFamily="34" charset="0"/>
              </a:rPr>
              <a:t>TBD: Delete? </a:t>
            </a:r>
            <a:endParaRPr lang="en-US" sz="1200" dirty="0" smtClean="0">
              <a:latin typeface="Lucida Grande" charset="0"/>
              <a:cs typeface="Lucida Grande" charset="0"/>
              <a:sym typeface="Lucida Grande" charset="0"/>
            </a:endParaRP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sz="1200" dirty="0" smtClean="0">
              <a:latin typeface="Lucida Grande" charset="0"/>
              <a:cs typeface="Lucida Grande" charset="0"/>
              <a:sym typeface="Lucida Grande" charset="0"/>
            </a:endParaRPr>
          </a:p>
          <a:p>
            <a:pPr marL="0" marR="0" lvl="1" indent="0" algn="l" defTabSz="1219120" rtl="0" eaLnBrk="1" fontAlgn="auto" latinLnBrk="0" hangingPunct="1">
              <a:lnSpc>
                <a:spcPct val="90000"/>
              </a:lnSpc>
              <a:spcBef>
                <a:spcPts val="0"/>
              </a:spcBef>
              <a:spcAft>
                <a:spcPts val="444"/>
              </a:spcAft>
              <a:buClrTx/>
              <a:buSzTx/>
              <a:buFontTx/>
              <a:buNone/>
              <a:tabLst/>
              <a:defRPr/>
            </a:pPr>
            <a:r>
              <a:rPr lang="en-US" sz="1200" dirty="0" smtClean="0">
                <a:latin typeface="Lucida Grande" charset="0"/>
                <a:cs typeface="Lucida Grande" charset="0"/>
                <a:sym typeface="Lucida Grande" charset="0"/>
              </a:rPr>
              <a:t>In this example--</a:t>
            </a:r>
            <a:r>
              <a:rPr lang="en-US" sz="1200" baseline="0" dirty="0" smtClean="0">
                <a:latin typeface="Lucida Grande" charset="0"/>
                <a:cs typeface="Lucida Grande" charset="0"/>
                <a:sym typeface="Lucida Grande" charset="0"/>
              </a:rPr>
              <a:t> </a:t>
            </a:r>
            <a:r>
              <a:rPr lang="en-US" sz="3066" dirty="0" smtClean="0">
                <a:latin typeface="Inconsolata" panose="020B0609030003000000" pitchFamily="49" charset="0"/>
              </a:rPr>
              <a:t>$ knife search node "platfo*:centos"</a:t>
            </a:r>
          </a:p>
          <a:p>
            <a:r>
              <a:rPr lang="en-US" sz="1200" dirty="0" smtClean="0">
                <a:latin typeface="Lucida Grande" charset="0"/>
                <a:cs typeface="Lucida Grande" charset="0"/>
                <a:sym typeface="Lucida Grande" charset="0"/>
              </a:rPr>
              <a:t>-- platfor* could match "platform" or "platform_family"</a:t>
            </a:r>
            <a:endParaRPr lang="en-US" sz="1200" dirty="0">
              <a:latin typeface="Lucida Grande" charset="0"/>
              <a:cs typeface="Lucida Grande" charset="0"/>
              <a:sym typeface="Lucida Grande"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4358287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1219120" rtl="0" eaLnBrk="1" fontAlgn="auto" latinLnBrk="0" hangingPunct="1">
              <a:lnSpc>
                <a:spcPct val="90000"/>
              </a:lnSpc>
              <a:spcBef>
                <a:spcPts val="0"/>
              </a:spcBef>
              <a:spcAft>
                <a:spcPts val="444"/>
              </a:spcAft>
              <a:buClrTx/>
              <a:buSzTx/>
              <a:buFontTx/>
              <a:buNone/>
              <a:tabLst/>
              <a:defRPr/>
            </a:pPr>
            <a:r>
              <a:rPr lang="en-US" sz="1200" b="0" i="0" kern="1200" dirty="0" smtClean="0">
                <a:solidFill>
                  <a:schemeClr val="tx1"/>
                </a:solidFill>
                <a:effectLst/>
                <a:latin typeface="Arial" panose="020B0604020202020204" pitchFamily="34" charset="0"/>
                <a:ea typeface="+mn-ea"/>
                <a:cs typeface="Arial" panose="020B0604020202020204" pitchFamily="34" charset="0"/>
              </a:rPr>
              <a:t>TBD: </a:t>
            </a:r>
            <a:r>
              <a:rPr lang="en-US" sz="1200" dirty="0" smtClean="0">
                <a:latin typeface="Lucida Grande" charset="0"/>
                <a:cs typeface="Lucida Grande" charset="0"/>
                <a:sym typeface="Lucida Grande" charset="0"/>
              </a:rPr>
              <a:t>Replace this slide? with  how to search and searching by 'key:value'.</a:t>
            </a:r>
          </a:p>
          <a:p>
            <a:pPr marL="0" marR="0" lvl="1" indent="0" algn="l" defTabSz="1219120" rtl="0" eaLnBrk="1" fontAlgn="auto" latinLnBrk="0" hangingPunct="1">
              <a:lnSpc>
                <a:spcPct val="90000"/>
              </a:lnSpc>
              <a:spcBef>
                <a:spcPts val="0"/>
              </a:spcBef>
              <a:spcAft>
                <a:spcPts val="444"/>
              </a:spcAft>
              <a:buClrTx/>
              <a:buSzTx/>
              <a:buFontTx/>
              <a:buNone/>
              <a:tabLst/>
              <a:defRPr/>
            </a:pPr>
            <a:r>
              <a:rPr lang="en-US" sz="1200" dirty="0" smtClean="0">
                <a:latin typeface="Lucida Grande" charset="0"/>
                <a:cs typeface="Lucida Grande" charset="0"/>
                <a:sym typeface="Lucida Grande" charset="0"/>
              </a:rPr>
              <a:t>https://docs.chef.io/chef_search.html#query-syntax</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sz="1200" dirty="0" smtClean="0">
              <a:latin typeface="Lucida Grande" charset="0"/>
              <a:cs typeface="Lucida Grande" charset="0"/>
              <a:sym typeface="Lucida Grande" charset="0"/>
            </a:endParaRP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sz="1200" dirty="0" smtClean="0">
              <a:latin typeface="Lucida Grande" charset="0"/>
              <a:cs typeface="Lucida Grande" charset="0"/>
              <a:sym typeface="Lucida Grande" charset="0"/>
            </a:endParaRP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sz="1200" dirty="0" smtClean="0">
              <a:latin typeface="Lucida Grande" charset="0"/>
              <a:cs typeface="Lucida Grande" charset="0"/>
              <a:sym typeface="Lucida Grande" charset="0"/>
            </a:endParaRP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sz="1200" dirty="0" smtClean="0">
              <a:latin typeface="Lucida Grande" charset="0"/>
              <a:cs typeface="Lucida Grande" charset="0"/>
              <a:sym typeface="Lucida Grande" charset="0"/>
            </a:endParaRP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sz="1200" dirty="0" smtClean="0">
              <a:latin typeface="Lucida Grande" charset="0"/>
              <a:cs typeface="Lucida Grande" charset="0"/>
              <a:sym typeface="Lucida Grande" charset="0"/>
            </a:endParaRP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sz="1200" dirty="0" smtClean="0">
              <a:latin typeface="Lucida Grande" charset="0"/>
              <a:cs typeface="Lucida Grande" charset="0"/>
              <a:sym typeface="Lucida Grande" charset="0"/>
            </a:endParaRP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sz="1200" dirty="0" smtClean="0">
              <a:latin typeface="Lucida Grande" charset="0"/>
              <a:cs typeface="Lucida Grande" charset="0"/>
              <a:sym typeface="Lucida Grande" charset="0"/>
            </a:endParaRPr>
          </a:p>
          <a:p>
            <a:pPr marL="0" marR="0" lvl="1" indent="0" algn="l" defTabSz="1219120" rtl="0" eaLnBrk="1" fontAlgn="auto" latinLnBrk="0" hangingPunct="1">
              <a:lnSpc>
                <a:spcPct val="90000"/>
              </a:lnSpc>
              <a:spcBef>
                <a:spcPts val="0"/>
              </a:spcBef>
              <a:spcAft>
                <a:spcPts val="444"/>
              </a:spcAft>
              <a:buClrTx/>
              <a:buSzTx/>
              <a:buFontTx/>
              <a:buNone/>
              <a:tabLst/>
              <a:defRPr/>
            </a:pPr>
            <a:r>
              <a:rPr lang="en-US" sz="1200" dirty="0" smtClean="0">
                <a:latin typeface="Lucida Grande" charset="0"/>
                <a:cs typeface="Lucida Grande" charset="0"/>
                <a:sym typeface="Lucida Grande" charset="0"/>
              </a:rPr>
              <a:t>In this example--</a:t>
            </a:r>
            <a:r>
              <a:rPr lang="en-US" sz="1200" baseline="0" dirty="0" smtClean="0">
                <a:latin typeface="Lucida Grande" charset="0"/>
                <a:cs typeface="Lucida Grande" charset="0"/>
                <a:sym typeface="Lucida Grande" charset="0"/>
              </a:rPr>
              <a:t> </a:t>
            </a:r>
            <a:r>
              <a:rPr lang="en-US" sz="3066" dirty="0" smtClean="0">
                <a:latin typeface="Inconsolata" panose="020B0609030003000000" pitchFamily="49" charset="0"/>
              </a:rPr>
              <a:t>$ knife search node "platfo*:centos"</a:t>
            </a:r>
          </a:p>
          <a:p>
            <a:r>
              <a:rPr lang="en-US" sz="1200" dirty="0" smtClean="0">
                <a:latin typeface="Lucida Grande" charset="0"/>
                <a:cs typeface="Lucida Grande" charset="0"/>
                <a:sym typeface="Lucida Grande" charset="0"/>
              </a:rPr>
              <a:t>-- platfor* could match "platform" or "platform_family"</a:t>
            </a:r>
            <a:endParaRPr lang="en-US" sz="1200" dirty="0">
              <a:latin typeface="Lucida Grande" charset="0"/>
              <a:cs typeface="Lucida Grande" charset="0"/>
              <a:sym typeface="Lucida Grande"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884771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To add new servers as proxy members, we would need to bootstrap a new web server and then update our proxy cookbook's recipe to include that new web server. But that seems dramatically inefficient to have to update a cookbook recipe.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A more ideal solution would be for the recipe to instead discover all of the web servers within our organization and automatically add them list of available members for our proxy.</a:t>
            </a:r>
            <a:endParaRPr lang="en-US" sz="1200" b="0" i="0" kern="1200" dirty="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946975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The Chef Server maintains a representation of all the nodes within an infrastructure and provides a way for us to discover these systems through Search.</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Search is a service discovery tool that allows us to query the Chef Server across a few indexes. One such index is on our nodes.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60085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solidFill>
                  <a:schemeClr val="tx1"/>
                </a:solidFill>
                <a:latin typeface="Arial" panose="020B0604020202020204" pitchFamily="34" charset="0"/>
                <a:cs typeface="Arial" panose="020B0604020202020204" pitchFamily="34" charset="0"/>
              </a:rPr>
              <a:t>We can ask the Chef Server to return back to us all the nodes or a subset of nodes based on the query syntax that we provide it through the knife command `knife search` or within our recipes through `search`.</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solidFill>
                <a:schemeClr val="tx1"/>
              </a:solidFill>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24223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been using a form of the search criteria already when we have employed the `knife ssh` command. The search criteria that we have been using up to this point is "*:*" which we explained matched every node within our </a:t>
            </a:r>
            <a:r>
              <a:rPr lang="en-US" sz="1200" dirty="0" smtClean="0">
                <a:solidFill>
                  <a:schemeClr val="tx1"/>
                </a:solidFill>
                <a:latin typeface="Arial" panose="020B0604020202020204" pitchFamily="34" charset="0"/>
                <a:cs typeface="Arial" panose="020B0604020202020204" pitchFamily="34" charset="0"/>
              </a:rPr>
              <a:t>infrastructure</a:t>
            </a:r>
            <a:r>
              <a:rPr lang="en-US" dirty="0" smtClean="0"/>
              <a:t>.</a:t>
            </a:r>
          </a:p>
          <a:p>
            <a:endParaRPr lang="en-US" dirty="0" smtClean="0"/>
          </a:p>
          <a:p>
            <a:r>
              <a:rPr lang="en-US" dirty="0" smtClean="0"/>
              <a:t>Querying and returning every node is not exactly what need to solve our current problem. Scenario: We want only to return a subset of our nodes--only the nodes that are webservers.</a:t>
            </a:r>
          </a:p>
          <a:p>
            <a:endParaRPr lang="en-US" dirty="0" smtClean="0"/>
          </a:p>
          <a:p>
            <a:r>
              <a:rPr lang="en-US" dirty="0" smtClean="0"/>
              <a:t>Let's examine the search criteria more so we can understand how it works and how we can use it to find a subset of the nodes--only the nodes that are webservers.</a:t>
            </a: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125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1219120" rtl="0" eaLnBrk="1" fontAlgn="auto" latinLnBrk="0" hangingPunct="1">
              <a:lnSpc>
                <a:spcPct val="90000"/>
              </a:lnSpc>
              <a:spcBef>
                <a:spcPts val="0"/>
              </a:spcBef>
              <a:spcAft>
                <a:spcPts val="444"/>
              </a:spcAft>
              <a:buClrTx/>
              <a:buSzTx/>
              <a:buFontTx/>
              <a:buNone/>
              <a:tabLst/>
              <a:defRPr/>
            </a:pPr>
            <a:r>
              <a:rPr lang="en-US" sz="1200" b="0" i="0" kern="1200" dirty="0" smtClean="0">
                <a:solidFill>
                  <a:schemeClr val="tx1"/>
                </a:solidFill>
                <a:effectLst/>
                <a:latin typeface="Arial" panose="020B0604020202020204" pitchFamily="34" charset="0"/>
                <a:ea typeface="+mn-ea"/>
                <a:cs typeface="+mn-cs"/>
              </a:rPr>
              <a:t>A search is a full-text query that can be done from several locations, including from within a recipe, using the </a:t>
            </a:r>
            <a:r>
              <a:rPr lang="en-US" dirty="0" smtClean="0"/>
              <a:t>/search</a:t>
            </a:r>
            <a:r>
              <a:rPr lang="en-US" sz="1200" b="0" i="0" kern="1200" dirty="0" smtClean="0">
                <a:solidFill>
                  <a:schemeClr val="tx1"/>
                </a:solidFill>
                <a:effectLst/>
                <a:latin typeface="Arial" panose="020B0604020202020204" pitchFamily="34" charset="0"/>
                <a:ea typeface="+mn-ea"/>
                <a:cs typeface="+mn-cs"/>
              </a:rPr>
              <a:t> or </a:t>
            </a:r>
            <a:r>
              <a:rPr lang="en-US" dirty="0" smtClean="0"/>
              <a:t>/search/INDEX</a:t>
            </a:r>
            <a:r>
              <a:rPr lang="en-US" sz="1200" b="0" i="0" kern="1200" dirty="0" smtClean="0">
                <a:solidFill>
                  <a:schemeClr val="tx1"/>
                </a:solidFill>
                <a:effectLst/>
                <a:latin typeface="Arial" panose="020B0604020202020204" pitchFamily="34" charset="0"/>
                <a:ea typeface="+mn-ea"/>
                <a:cs typeface="+mn-cs"/>
              </a:rPr>
              <a:t> endpoints in the Chef server API,</a:t>
            </a:r>
            <a:r>
              <a:rPr lang="en-US" sz="1200" b="0" i="0" kern="1200" baseline="0" dirty="0" smtClean="0">
                <a:solidFill>
                  <a:schemeClr val="tx1"/>
                </a:solidFill>
                <a:effectLst/>
                <a:latin typeface="Arial" panose="020B0604020202020204" pitchFamily="34" charset="0"/>
                <a:ea typeface="+mn-ea"/>
                <a:cs typeface="+mn-cs"/>
              </a:rPr>
              <a:t> and other methods.</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sz="1200" b="0" i="0" kern="1200" baseline="0" dirty="0" smtClean="0">
              <a:solidFill>
                <a:schemeClr val="tx1"/>
              </a:solidFill>
              <a:effectLst/>
              <a:latin typeface="Arial" panose="020B0604020202020204" pitchFamily="34" charset="0"/>
              <a:ea typeface="+mn-ea"/>
              <a:cs typeface="+mn-cs"/>
            </a:endParaRPr>
          </a:p>
          <a:p>
            <a:pPr marL="0" marR="0" lvl="1" indent="0" algn="l" defTabSz="1219120" rtl="0" eaLnBrk="1" fontAlgn="auto" latinLnBrk="0" hangingPunct="1">
              <a:lnSpc>
                <a:spcPct val="90000"/>
              </a:lnSpc>
              <a:spcBef>
                <a:spcPts val="0"/>
              </a:spcBef>
              <a:spcAft>
                <a:spcPts val="444"/>
              </a:spcAft>
              <a:buClrTx/>
              <a:buSzTx/>
              <a:buFontTx/>
              <a:buNone/>
              <a:tabLst/>
              <a:defRPr/>
            </a:pPr>
            <a:r>
              <a:rPr lang="en-US" sz="1200" dirty="0" smtClean="0"/>
              <a:t>In this module we will focus on using Search from within a recipe.</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sz="1200" b="0" i="0" kern="1200" baseline="0" dirty="0" smtClean="0">
              <a:solidFill>
                <a:schemeClr val="tx1"/>
              </a:solidFill>
              <a:effectLst/>
              <a:latin typeface="Arial" panose="020B0604020202020204" pitchFamily="34" charset="0"/>
              <a:ea typeface="+mn-ea"/>
              <a:cs typeface="+mn-cs"/>
            </a:endParaRP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sz="1200" dirty="0">
              <a:latin typeface="Lucida Grande" charset="0"/>
              <a:cs typeface="Lucida Grande" charset="0"/>
              <a:sym typeface="Lucida Grande"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91958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42866" lvl="1" indent="0">
              <a:buNone/>
            </a:pPr>
            <a:r>
              <a:rPr lang="en-US" sz="1200" dirty="0" smtClean="0"/>
              <a:t>A search query is comprised of two parts: the key and the search pattern. A search query has the following syntax:</a:t>
            </a:r>
          </a:p>
          <a:p>
            <a:pPr marL="142866" lvl="1" indent="0">
              <a:buNone/>
            </a:pPr>
            <a:endParaRPr lang="en-US" sz="1200" dirty="0" smtClean="0"/>
          </a:p>
          <a:p>
            <a:pPr marL="142866" lvl="1" indent="0">
              <a:buNone/>
            </a:pPr>
            <a:r>
              <a:rPr lang="en-US" sz="1200" dirty="0" smtClean="0">
                <a:solidFill>
                  <a:schemeClr val="accent1"/>
                </a:solidFill>
              </a:rPr>
              <a:t>key</a:t>
            </a:r>
            <a:r>
              <a:rPr lang="en-US" sz="1200" dirty="0" smtClean="0"/>
              <a:t>:search_pattern</a:t>
            </a:r>
          </a:p>
          <a:p>
            <a:pPr marL="142866" lvl="1" indent="0">
              <a:buNone/>
            </a:pPr>
            <a:endParaRPr lang="en-US" sz="1200" dirty="0" smtClean="0"/>
          </a:p>
          <a:p>
            <a:pPr marL="142866" lvl="1" indent="0">
              <a:buNone/>
            </a:pPr>
            <a:r>
              <a:rPr lang="en-US" sz="1200" dirty="0" smtClean="0"/>
              <a:t>...where key is a field name that is found in the JSON description of an indexable object on the Chef server (a role, node, client, environment, or data bag) and search_pattern defines what will be searched for.</a:t>
            </a:r>
          </a:p>
          <a:p>
            <a:pPr marL="0" marR="0" lvl="1" indent="0" algn="l" defTabSz="1219120" rtl="0" eaLnBrk="1" fontAlgn="auto" latinLnBrk="0" hangingPunct="1">
              <a:lnSpc>
                <a:spcPct val="90000"/>
              </a:lnSpc>
              <a:spcBef>
                <a:spcPts val="0"/>
              </a:spcBef>
              <a:spcAft>
                <a:spcPts val="444"/>
              </a:spcAft>
              <a:buClrTx/>
              <a:buSzTx/>
              <a:buNone/>
              <a:tabLst/>
              <a:defRPr/>
            </a:pPr>
            <a:endParaRPr lang="en-US" sz="1200" dirty="0">
              <a:latin typeface="Lucida Grande" charset="0"/>
              <a:cs typeface="Lucida Grande" charset="0"/>
              <a:sym typeface="Lucida Grande" charset="0"/>
            </a:endParaRPr>
          </a:p>
        </p:txBody>
      </p:sp>
      <p:sp>
        <p:nvSpPr>
          <p:cNvPr id="4" name="Slide Number Placeholder 3"/>
          <p:cNvSpPr>
            <a:spLocks noGrp="1"/>
          </p:cNvSpPr>
          <p:nvPr>
            <p:ph type="sldNum" sz="quarter" idx="10"/>
          </p:nvPr>
        </p:nvSpPr>
        <p:spPr>
          <a:xfrm>
            <a:off x="6172199" y="8685213"/>
            <a:ext cx="684213" cy="457200"/>
          </a:xfrm>
          <a:prstGeom prst="rect">
            <a:avLst/>
          </a:prstGeom>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192011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85165"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pic>
        <p:nvPicPr>
          <p:cNvPr id="22" name="Picture 21"/>
          <p:cNvPicPr>
            <a:picLocks noChangeAspect="1"/>
          </p:cNvPicPr>
          <p:nvPr userDrawn="1"/>
        </p:nvPicPr>
        <p:blipFill>
          <a:blip r:embed="rId2"/>
          <a:stretch>
            <a:fillRect/>
          </a:stretch>
        </p:blipFill>
        <p:spPr>
          <a:xfrm>
            <a:off x="13101851" y="955744"/>
            <a:ext cx="2635015" cy="2122653"/>
          </a:xfrm>
          <a:prstGeom prst="rect">
            <a:avLst/>
          </a:prstGeom>
        </p:spPr>
      </p:pic>
    </p:spTree>
    <p:extLst>
      <p:ext uri="{BB962C8B-B14F-4D97-AF65-F5344CB8AC3E}">
        <p14:creationId xmlns:p14="http://schemas.microsoft.com/office/powerpoint/2010/main" val="21187766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6" name="object 41"/>
          <p:cNvSpPr txBox="1">
            <a:spLocks/>
          </p:cNvSpPr>
          <p:nvPr userDrawn="1"/>
        </p:nvSpPr>
        <p:spPr>
          <a:xfrm>
            <a:off x="762680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87955353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6298733"/>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2680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74072335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7966415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944830" y="551454"/>
            <a:ext cx="1945151" cy="1972547"/>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3496" y="482873"/>
            <a:ext cx="2007985" cy="200798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13-</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4"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0" r:id="rId13"/>
    <p:sldLayoutId id="2147483795" r:id="rId14"/>
    <p:sldLayoutId id="2147483801" r:id="rId15"/>
    <p:sldLayoutId id="2147483802" r:id="rId16"/>
    <p:sldLayoutId id="2147483804" r:id="rId17"/>
    <p:sldLayoutId id="2147483805" r:id="rId18"/>
    <p:sldLayoutId id="2147483809" r:id="rId19"/>
    <p:sldLayoutId id="2147483810" r:id="rId20"/>
    <p:sldLayoutId id="2147483811" r:id="rId21"/>
    <p:sldLayoutId id="2147483812" r:id="rId2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6.xml"/><Relationship Id="rId1" Type="http://schemas.openxmlformats.org/officeDocument/2006/relationships/slideLayout" Target="../slideLayouts/slideLayout22.xml"/><Relationship Id="rId5" Type="http://schemas.openxmlformats.org/officeDocument/2006/relationships/image" Target="../media/image16.png"/><Relationship Id="rId4" Type="http://schemas.openxmlformats.org/officeDocument/2006/relationships/image" Target="../media/image15.png"/></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2.xml"/><Relationship Id="rId4" Type="http://schemas.openxmlformats.org/officeDocument/2006/relationships/image" Target="../media/image17.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hyperlink" Target="https://docs.chef.io/chef_search.html#query-syntax" TargetMode="External"/><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3" Type="http://schemas.openxmlformats.org/officeDocument/2006/relationships/hyperlink" Target="https://docs.chef.io/chef_search.html" TargetMode="External"/><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hyperlink" Target="https://docs.chef.io/chef_search.html#search-indexes" TargetMode="Externa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Search</a:t>
            </a:r>
            <a:endParaRPr lang="en-US" dirty="0"/>
          </a:p>
        </p:txBody>
      </p:sp>
      <p:sp>
        <p:nvSpPr>
          <p:cNvPr id="3" name="Subtitle 2"/>
          <p:cNvSpPr>
            <a:spLocks noGrp="1"/>
          </p:cNvSpPr>
          <p:nvPr>
            <p:ph type="subTitle" idx="1"/>
          </p:nvPr>
        </p:nvSpPr>
        <p:spPr bwMode="auto">
          <a:xfrm>
            <a:off x="3013752" y="3451138"/>
            <a:ext cx="10972800" cy="554062"/>
          </a:xfrm>
        </p:spPr>
        <p:txBody>
          <a:bodyPr/>
          <a:lstStyle/>
          <a:p>
            <a:r>
              <a:rPr lang="en-US" dirty="0"/>
              <a:t>Update </a:t>
            </a:r>
            <a:r>
              <a:rPr lang="en-US" dirty="0" smtClean="0"/>
              <a:t>a Cookbook </a:t>
            </a:r>
            <a:r>
              <a:rPr lang="en-US" dirty="0"/>
              <a:t>to </a:t>
            </a:r>
            <a:r>
              <a:rPr lang="en-US" dirty="0" smtClean="0"/>
              <a:t>Dynamically Use Nodes </a:t>
            </a:r>
            <a:r>
              <a:rPr lang="en-US" dirty="0"/>
              <a:t>with the </a:t>
            </a:r>
            <a:r>
              <a:rPr lang="en-US" dirty="0" smtClean="0"/>
              <a:t>Web Role</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Syntax within a Recipe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10</a:t>
            </a:fld>
            <a:endParaRPr lang="en-US" dirty="0"/>
          </a:p>
        </p:txBody>
      </p:sp>
      <p:sp>
        <p:nvSpPr>
          <p:cNvPr id="17" name="Text Placeholder 4"/>
          <p:cNvSpPr>
            <a:spLocks noGrp="1"/>
          </p:cNvSpPr>
          <p:nvPr>
            <p:ph type="body" sz="quarter" idx="12"/>
          </p:nvPr>
        </p:nvSpPr>
        <p:spPr>
          <a:xfrm>
            <a:off x="677333" y="1396502"/>
            <a:ext cx="14532930" cy="6577065"/>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endParaRPr lang="en-US" dirty="0" smtClean="0"/>
          </a:p>
          <a:p>
            <a:r>
              <a:rPr lang="en-US" dirty="0" smtClean="0"/>
              <a:t>all_web_nodes </a:t>
            </a:r>
            <a:r>
              <a:rPr lang="en-US" dirty="0"/>
              <a:t>= search("node","role:web")</a:t>
            </a:r>
          </a:p>
          <a:p>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8458736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t>Hard Coding Example</a:t>
            </a:r>
            <a:endParaRPr lang="en-US" dirty="0"/>
          </a:p>
        </p:txBody>
      </p:sp>
      <p:sp>
        <p:nvSpPr>
          <p:cNvPr id="3" name="Content Placeholder 2"/>
          <p:cNvSpPr>
            <a:spLocks noGrp="1"/>
          </p:cNvSpPr>
          <p:nvPr>
            <p:ph sz="quarter" idx="10"/>
          </p:nvPr>
        </p:nvSpPr>
        <p:spPr/>
        <p:txBody>
          <a:bodyPr>
            <a:normAutofit fontScale="70000" lnSpcReduction="20000"/>
          </a:bodyPr>
          <a:lstStyle/>
          <a:p>
            <a:r>
              <a:rPr lang="en-US" dirty="0"/>
              <a:t>node.default['haproxy']['members'] = [{</a:t>
            </a:r>
          </a:p>
          <a:p>
            <a:r>
              <a:rPr lang="en-US" dirty="0"/>
              <a:t>    "hostname" =&gt; "</a:t>
            </a:r>
            <a:r>
              <a:rPr lang="en-US" dirty="0" smtClean="0"/>
              <a:t>ec2-204-236-155-223.us-west-1.compute.amazonaws.com</a:t>
            </a:r>
            <a:r>
              <a:rPr lang="en-US" dirty="0"/>
              <a:t>",</a:t>
            </a:r>
          </a:p>
          <a:p>
            <a:r>
              <a:rPr lang="en-US" dirty="0"/>
              <a:t>    "ipaddress" =&gt; "</a:t>
            </a:r>
            <a:r>
              <a:rPr lang="en-US" dirty="0" smtClean="0"/>
              <a:t>ec2-204-236-155-223.us-west-1.compute.amazonaws.com</a:t>
            </a:r>
            <a:r>
              <a:rPr lang="en-US" dirty="0"/>
              <a:t>",</a:t>
            </a:r>
          </a:p>
          <a:p>
            <a:r>
              <a:rPr lang="en-US" dirty="0"/>
              <a:t>    "port" =&gt; 80,</a:t>
            </a:r>
          </a:p>
          <a:p>
            <a:r>
              <a:rPr lang="en-US" dirty="0"/>
              <a:t>    "ssl_port" =&gt; 80</a:t>
            </a:r>
          </a:p>
          <a:p>
            <a:r>
              <a:rPr lang="en-US" dirty="0"/>
              <a:t>  },</a:t>
            </a:r>
          </a:p>
          <a:p>
            <a:r>
              <a:rPr lang="en-US" dirty="0"/>
              <a:t>  {</a:t>
            </a:r>
          </a:p>
          <a:p>
            <a:r>
              <a:rPr lang="en-US" dirty="0"/>
              <a:t>    "hostname" =&gt; "</a:t>
            </a:r>
            <a:r>
              <a:rPr lang="en-US" dirty="0" smtClean="0"/>
              <a:t>ec2-54-176-64-173.us-west-1.compute.amazonaws.com</a:t>
            </a:r>
            <a:r>
              <a:rPr lang="en-US" dirty="0"/>
              <a:t>",</a:t>
            </a:r>
          </a:p>
          <a:p>
            <a:r>
              <a:rPr lang="en-US" dirty="0"/>
              <a:t>    "ipaddress" =&gt; "</a:t>
            </a:r>
            <a:r>
              <a:rPr lang="en-US" dirty="0" smtClean="0"/>
              <a:t>ec2-54-176-64-173.us-west-1.compute.amazonaws.com</a:t>
            </a:r>
            <a:r>
              <a:rPr lang="en-US" dirty="0"/>
              <a:t>",</a:t>
            </a:r>
          </a:p>
          <a:p>
            <a:r>
              <a:rPr lang="en-US" dirty="0"/>
              <a:t>    "port" =&gt; 80,</a:t>
            </a:r>
          </a:p>
          <a:p>
            <a:r>
              <a:rPr lang="en-US" dirty="0"/>
              <a:t>    "ssl_port" =&gt; 80</a:t>
            </a:r>
          </a:p>
          <a:p>
            <a:r>
              <a:rPr lang="en-US" dirty="0"/>
              <a:t>  }</a:t>
            </a:r>
          </a:p>
          <a:p>
            <a:r>
              <a:rPr lang="en-US" dirty="0" smtClean="0"/>
              <a:t>]</a:t>
            </a:r>
            <a:endParaRPr lang="en-US" dirty="0"/>
          </a:p>
          <a:p>
            <a:r>
              <a:rPr lang="en-US" dirty="0"/>
              <a:t>include_recipe "haproxy::default"</a:t>
            </a:r>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~/chef-repo/cookbooks/myhaproxy/default.rb</a:t>
            </a:r>
            <a:endParaRPr lang="en-US" dirty="0"/>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11</a:t>
            </a:fld>
            <a:endParaRPr lang="en-US" dirty="0"/>
          </a:p>
        </p:txBody>
      </p:sp>
      <p:sp>
        <p:nvSpPr>
          <p:cNvPr id="9" name="Rectangle 8"/>
          <p:cNvSpPr/>
          <p:nvPr/>
        </p:nvSpPr>
        <p:spPr bwMode="auto">
          <a:xfrm>
            <a:off x="4223704" y="2548647"/>
            <a:ext cx="9122645" cy="992222"/>
          </a:xfrm>
          <a:prstGeom prst="rect">
            <a:avLst/>
          </a:prstGeom>
          <a:solidFill>
            <a:srgbClr val="F18B21">
              <a:alpha val="30196"/>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10" name="Rectangle 9"/>
          <p:cNvSpPr/>
          <p:nvPr/>
        </p:nvSpPr>
        <p:spPr bwMode="auto">
          <a:xfrm>
            <a:off x="4220464" y="4938408"/>
            <a:ext cx="9122645" cy="992222"/>
          </a:xfrm>
          <a:prstGeom prst="rect">
            <a:avLst/>
          </a:prstGeom>
          <a:solidFill>
            <a:srgbClr val="F18B21">
              <a:alpha val="30196"/>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4266597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Dynamic Web Proxy</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Update the wrapped proxy cookbook to dynamically use nodes with the web role</a:t>
            </a:r>
            <a:endParaRPr lang="en-US" dirty="0"/>
          </a:p>
        </p:txBody>
      </p:sp>
      <p:sp>
        <p:nvSpPr>
          <p:cNvPr id="4" name="Content Placeholder 3"/>
          <p:cNvSpPr>
            <a:spLocks noGrp="1"/>
          </p:cNvSpPr>
          <p:nvPr>
            <p:ph sz="quarter" idx="11"/>
          </p:nvPr>
        </p:nvSpPr>
        <p:spPr/>
        <p:txBody>
          <a:bodyPr>
            <a:normAutofit/>
          </a:bodyPr>
          <a:lstStyle/>
          <a:p>
            <a:r>
              <a:rPr lang="en-US" dirty="0" smtClean="0"/>
              <a:t>Every time we create a web node we need to update our proxy cookbook. That doesn't feel right!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34233604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5719085"/>
          </a:xfrm>
        </p:spPr>
        <p:txBody>
          <a:bodyPr/>
          <a:lstStyle/>
          <a:p>
            <a:r>
              <a:rPr lang="en-US" dirty="0"/>
              <a:t>node1:</a:t>
            </a:r>
          </a:p>
          <a:p>
            <a:r>
              <a:rPr lang="en-US" dirty="0"/>
              <a:t>  cloud:</a:t>
            </a:r>
          </a:p>
          <a:p>
            <a:r>
              <a:rPr lang="en-US" dirty="0"/>
              <a:t>    local_hostname:  ip-10-198-51-26.us-west-1.compute.internal</a:t>
            </a:r>
          </a:p>
          <a:p>
            <a:r>
              <a:rPr lang="en-US" dirty="0"/>
              <a:t>    local_ipv4:      10.198.51.26</a:t>
            </a:r>
          </a:p>
          <a:p>
            <a:r>
              <a:rPr lang="en-US" dirty="0"/>
              <a:t>    private_ips:     10.198.51.26</a:t>
            </a:r>
          </a:p>
          <a:p>
            <a:r>
              <a:rPr lang="en-US" dirty="0"/>
              <a:t>    provider:        ec2</a:t>
            </a:r>
          </a:p>
          <a:p>
            <a:r>
              <a:rPr lang="en-US" dirty="0"/>
              <a:t>    public_hostname: </a:t>
            </a:r>
            <a:r>
              <a:rPr lang="en-US" dirty="0" smtClean="0"/>
              <a:t>ec2-204-236-155-223.us-west-1.compute.amazonaws.com</a:t>
            </a:r>
            <a:endParaRPr lang="en-US" dirty="0"/>
          </a:p>
          <a:p>
            <a:r>
              <a:rPr lang="en-US" dirty="0"/>
              <a:t>    public_ips:      204.236.155.223</a:t>
            </a:r>
          </a:p>
          <a:p>
            <a:r>
              <a:rPr lang="en-US" dirty="0"/>
              <a:t>    public_ipv4:     204.236.155.223</a:t>
            </a:r>
          </a:p>
        </p:txBody>
      </p:sp>
      <p:sp>
        <p:nvSpPr>
          <p:cNvPr id="3" name="Title 2"/>
          <p:cNvSpPr>
            <a:spLocks noGrp="1"/>
          </p:cNvSpPr>
          <p:nvPr>
            <p:ph type="title"/>
          </p:nvPr>
        </p:nvSpPr>
        <p:spPr/>
        <p:txBody>
          <a:bodyPr/>
          <a:lstStyle/>
          <a:p>
            <a:r>
              <a:rPr lang="en-US" dirty="0" smtClean="0"/>
              <a:t>GE: Showing node1 Cloud Attributes</a:t>
            </a:r>
            <a:endParaRPr lang="en-US" dirty="0"/>
          </a:p>
        </p:txBody>
      </p:sp>
      <p:sp>
        <p:nvSpPr>
          <p:cNvPr id="4" name="Text Placeholder 3"/>
          <p:cNvSpPr>
            <a:spLocks noGrp="1"/>
          </p:cNvSpPr>
          <p:nvPr>
            <p:ph type="body" sz="quarter" idx="11"/>
          </p:nvPr>
        </p:nvSpPr>
        <p:spPr/>
        <p:txBody>
          <a:bodyPr/>
          <a:lstStyle/>
          <a:p>
            <a:r>
              <a:rPr lang="en-US" dirty="0" smtClean="0"/>
              <a:t>$ knife node show node1 -a cloud</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17560575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680174"/>
          </a:xfrm>
        </p:spPr>
        <p:txBody>
          <a:bodyPr/>
          <a:lstStyle/>
          <a:p>
            <a:r>
              <a:rPr lang="en-US" dirty="0"/>
              <a:t>node3:</a:t>
            </a:r>
          </a:p>
          <a:p>
            <a:r>
              <a:rPr lang="en-US" dirty="0"/>
              <a:t>  cloud:</a:t>
            </a:r>
          </a:p>
          <a:p>
            <a:r>
              <a:rPr lang="en-US" dirty="0"/>
              <a:t>    local_hostname:  ip-10-197-105-148.us-west-1.compute.internal</a:t>
            </a:r>
          </a:p>
          <a:p>
            <a:r>
              <a:rPr lang="en-US" dirty="0"/>
              <a:t>    local_ipv4:      10.197.105.148</a:t>
            </a:r>
          </a:p>
          <a:p>
            <a:r>
              <a:rPr lang="en-US" dirty="0"/>
              <a:t>    private_ips:     10.197.105.148</a:t>
            </a:r>
          </a:p>
          <a:p>
            <a:r>
              <a:rPr lang="en-US" dirty="0"/>
              <a:t>    provider:        ec2</a:t>
            </a:r>
          </a:p>
          <a:p>
            <a:r>
              <a:rPr lang="en-US" dirty="0"/>
              <a:t>    public_hostname: </a:t>
            </a:r>
            <a:r>
              <a:rPr lang="en-US" dirty="0" smtClean="0"/>
              <a:t>ec2-54-176-64-173.us-west-1.compute.amazonaws.com</a:t>
            </a:r>
            <a:endParaRPr lang="en-US" dirty="0"/>
          </a:p>
          <a:p>
            <a:r>
              <a:rPr lang="en-US" dirty="0"/>
              <a:t>    public_ips:      54.176.64.173</a:t>
            </a:r>
          </a:p>
          <a:p>
            <a:r>
              <a:rPr lang="en-US" dirty="0"/>
              <a:t>    public_ipv4:     54.176.64.173</a:t>
            </a:r>
          </a:p>
        </p:txBody>
      </p:sp>
      <p:sp>
        <p:nvSpPr>
          <p:cNvPr id="3" name="Title 2"/>
          <p:cNvSpPr>
            <a:spLocks noGrp="1"/>
          </p:cNvSpPr>
          <p:nvPr>
            <p:ph type="title"/>
          </p:nvPr>
        </p:nvSpPr>
        <p:spPr/>
        <p:txBody>
          <a:bodyPr/>
          <a:lstStyle/>
          <a:p>
            <a:r>
              <a:rPr lang="en-US" dirty="0"/>
              <a:t>GE: Showing </a:t>
            </a:r>
            <a:r>
              <a:rPr lang="en-US" dirty="0" smtClean="0"/>
              <a:t>node3 </a:t>
            </a:r>
            <a:r>
              <a:rPr lang="en-US" dirty="0"/>
              <a:t>Cloud Attributes</a:t>
            </a:r>
          </a:p>
        </p:txBody>
      </p:sp>
      <p:sp>
        <p:nvSpPr>
          <p:cNvPr id="4" name="Text Placeholder 3"/>
          <p:cNvSpPr>
            <a:spLocks noGrp="1"/>
          </p:cNvSpPr>
          <p:nvPr>
            <p:ph type="body" sz="quarter" idx="11"/>
          </p:nvPr>
        </p:nvSpPr>
        <p:spPr/>
        <p:txBody>
          <a:bodyPr/>
          <a:lstStyle/>
          <a:p>
            <a:r>
              <a:rPr lang="en-US" dirty="0" smtClean="0"/>
              <a:t>$ knife node show node3 -a cloud</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20065119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normAutofit/>
          </a:bodyPr>
          <a:lstStyle/>
          <a:p>
            <a:r>
              <a:rPr lang="en-US" dirty="0"/>
              <a:t>GE: </a:t>
            </a:r>
            <a:r>
              <a:rPr lang="en-US" dirty="0" smtClean="0"/>
              <a:t>Remove the Hard-coded Members</a:t>
            </a:r>
            <a:endParaRPr lang="en-US" dirty="0"/>
          </a:p>
        </p:txBody>
      </p:sp>
      <p:sp>
        <p:nvSpPr>
          <p:cNvPr id="3" name="Content Placeholder 2"/>
          <p:cNvSpPr>
            <a:spLocks noGrp="1"/>
          </p:cNvSpPr>
          <p:nvPr>
            <p:ph sz="quarter" idx="10"/>
          </p:nvPr>
        </p:nvSpPr>
        <p:spPr/>
        <p:txBody>
          <a:bodyPr>
            <a:normAutofit fontScale="70000" lnSpcReduction="20000"/>
          </a:bodyPr>
          <a:lstStyle/>
          <a:p>
            <a:r>
              <a:rPr lang="en-US" dirty="0"/>
              <a:t>node.default['haproxy']['members'] = [{</a:t>
            </a:r>
          </a:p>
          <a:p>
            <a:r>
              <a:rPr lang="en-US" dirty="0"/>
              <a:t>    "hostname" =&gt; "</a:t>
            </a:r>
            <a:r>
              <a:rPr lang="en-US" dirty="0" smtClean="0"/>
              <a:t>ec2-204-236-155-223.us-west-1.compute.amazonaws.com</a:t>
            </a:r>
            <a:r>
              <a:rPr lang="en-US" dirty="0"/>
              <a:t>",</a:t>
            </a:r>
          </a:p>
          <a:p>
            <a:r>
              <a:rPr lang="en-US" dirty="0"/>
              <a:t>    "ipaddress" =&gt; "</a:t>
            </a:r>
            <a:r>
              <a:rPr lang="en-US" dirty="0" smtClean="0"/>
              <a:t>ec2-204-236-155-223.us-west-1.compute.amazonaws.com</a:t>
            </a:r>
            <a:r>
              <a:rPr lang="en-US" dirty="0"/>
              <a:t>",</a:t>
            </a:r>
          </a:p>
          <a:p>
            <a:r>
              <a:rPr lang="en-US" dirty="0"/>
              <a:t>    "port" =&gt; 80,</a:t>
            </a:r>
          </a:p>
          <a:p>
            <a:r>
              <a:rPr lang="en-US" dirty="0"/>
              <a:t>    "ssl_port" =&gt; 80</a:t>
            </a:r>
          </a:p>
          <a:p>
            <a:r>
              <a:rPr lang="en-US" dirty="0"/>
              <a:t>  },</a:t>
            </a:r>
          </a:p>
          <a:p>
            <a:r>
              <a:rPr lang="en-US" dirty="0"/>
              <a:t>  {</a:t>
            </a:r>
          </a:p>
          <a:p>
            <a:r>
              <a:rPr lang="en-US" dirty="0"/>
              <a:t>    "hostname" =&gt; "</a:t>
            </a:r>
            <a:r>
              <a:rPr lang="en-US" dirty="0" smtClean="0"/>
              <a:t>ec2-54-176-64-173.us-west-1.compute.amazonaws.com</a:t>
            </a:r>
            <a:r>
              <a:rPr lang="en-US" dirty="0"/>
              <a:t>",</a:t>
            </a:r>
          </a:p>
          <a:p>
            <a:r>
              <a:rPr lang="en-US" dirty="0"/>
              <a:t>    "ipaddress" =&gt; "</a:t>
            </a:r>
            <a:r>
              <a:rPr lang="en-US" dirty="0" smtClean="0"/>
              <a:t>ec2-54-176-64-173.us-west-1.compute.amazonaws.com</a:t>
            </a:r>
            <a:r>
              <a:rPr lang="en-US" dirty="0"/>
              <a:t>",</a:t>
            </a:r>
          </a:p>
          <a:p>
            <a:r>
              <a:rPr lang="en-US" dirty="0"/>
              <a:t>    "port" =&gt; 80,</a:t>
            </a:r>
          </a:p>
          <a:p>
            <a:r>
              <a:rPr lang="en-US" dirty="0"/>
              <a:t>    "ssl_port" =&gt; 80</a:t>
            </a:r>
          </a:p>
          <a:p>
            <a:r>
              <a:rPr lang="en-US" dirty="0"/>
              <a:t>  }</a:t>
            </a:r>
          </a:p>
          <a:p>
            <a:r>
              <a:rPr lang="en-US" dirty="0" smtClean="0"/>
              <a:t>]</a:t>
            </a:r>
            <a:endParaRPr lang="en-US" dirty="0"/>
          </a:p>
          <a:p>
            <a:r>
              <a:rPr lang="en-US" dirty="0"/>
              <a:t>include_recipe "haproxy::default"</a:t>
            </a:r>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~/chef-repo/cookbooks/myhaproxy/default.rb</a:t>
            </a:r>
            <a:endParaRPr lang="en-US" dirty="0"/>
          </a:p>
        </p:txBody>
      </p:sp>
      <p:sp>
        <p:nvSpPr>
          <p:cNvPr id="8" name="Text Placeholder 7"/>
          <p:cNvSpPr>
            <a:spLocks noGrp="1"/>
          </p:cNvSpPr>
          <p:nvPr>
            <p:ph type="body" sz="quarter" idx="12"/>
          </p:nvPr>
        </p:nvSpPr>
        <p:spPr>
          <a:xfrm>
            <a:off x="1124446" y="2121124"/>
            <a:ext cx="14404273" cy="5367071"/>
          </a:xfrm>
        </p:spPr>
        <p:txBody>
          <a:bodyPr/>
          <a:lstStyle/>
          <a:p>
            <a:endParaRPr lang="en-US" dirty="0"/>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558672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 </a:t>
            </a:r>
            <a:r>
              <a:rPr lang="en-US" dirty="0" smtClean="0"/>
              <a:t>Use Search to Identify the Members</a:t>
            </a:r>
            <a:endParaRPr lang="en-US" dirty="0"/>
          </a:p>
        </p:txBody>
      </p:sp>
      <p:sp>
        <p:nvSpPr>
          <p:cNvPr id="3" name="Content Placeholder 2"/>
          <p:cNvSpPr>
            <a:spLocks noGrp="1"/>
          </p:cNvSpPr>
          <p:nvPr>
            <p:ph sz="quarter" idx="10"/>
          </p:nvPr>
        </p:nvSpPr>
        <p:spPr>
          <a:xfrm>
            <a:off x="1121104" y="2035927"/>
            <a:ext cx="14423693" cy="6298733"/>
          </a:xfrm>
        </p:spPr>
        <p:txBody>
          <a:bodyPr>
            <a:normAutofit fontScale="55000" lnSpcReduction="20000"/>
          </a:bodyPr>
          <a:lstStyle/>
          <a:p>
            <a:r>
              <a:rPr lang="en-US" dirty="0"/>
              <a:t>all_web_nodes = search("node","role:web")</a:t>
            </a:r>
          </a:p>
          <a:p>
            <a:endParaRPr lang="en-US" dirty="0"/>
          </a:p>
          <a:p>
            <a:r>
              <a:rPr lang="en-US" dirty="0"/>
              <a:t>members = []</a:t>
            </a:r>
          </a:p>
          <a:p>
            <a:endParaRPr lang="en-US" dirty="0"/>
          </a:p>
          <a:p>
            <a:r>
              <a:rPr lang="en-US" dirty="0"/>
              <a:t>all_web_nodes.each do |web_node|</a:t>
            </a:r>
          </a:p>
          <a:p>
            <a:r>
              <a:rPr lang="en-US" dirty="0" smtClean="0"/>
              <a:t>  </a:t>
            </a:r>
            <a:r>
              <a:rPr lang="en-US" dirty="0"/>
              <a:t>member = { </a:t>
            </a:r>
          </a:p>
          <a:p>
            <a:r>
              <a:rPr lang="en-US" dirty="0"/>
              <a:t>    "hostname" =&gt; web_node["cloud"]["public_hostname"],</a:t>
            </a:r>
          </a:p>
          <a:p>
            <a:r>
              <a:rPr lang="en-US" dirty="0"/>
              <a:t>    "ipaddress" =&gt; web_node["cloud"]["public_ipv4"],</a:t>
            </a:r>
          </a:p>
          <a:p>
            <a:r>
              <a:rPr lang="en-US" dirty="0"/>
              <a:t>    "port" =&gt; 80,</a:t>
            </a:r>
          </a:p>
          <a:p>
            <a:r>
              <a:rPr lang="en-US" dirty="0"/>
              <a:t>    "ssl_port" =&gt; 80</a:t>
            </a:r>
          </a:p>
          <a:p>
            <a:r>
              <a:rPr lang="en-US" dirty="0"/>
              <a:t>  }</a:t>
            </a:r>
          </a:p>
          <a:p>
            <a:r>
              <a:rPr lang="en-US" dirty="0" smtClean="0"/>
              <a:t>  </a:t>
            </a:r>
            <a:r>
              <a:rPr lang="en-US" dirty="0"/>
              <a:t>members.push(member)</a:t>
            </a:r>
          </a:p>
          <a:p>
            <a:r>
              <a:rPr lang="en-US" dirty="0"/>
              <a:t>end</a:t>
            </a:r>
          </a:p>
          <a:p>
            <a:endParaRPr lang="en-US" dirty="0"/>
          </a:p>
          <a:p>
            <a:r>
              <a:rPr lang="en-US" dirty="0"/>
              <a:t>node.default['haproxy']['members'] = members</a:t>
            </a:r>
          </a:p>
          <a:p>
            <a:endParaRPr lang="en-US" dirty="0"/>
          </a:p>
          <a:p>
            <a:r>
              <a:rPr lang="en-US" dirty="0"/>
              <a:t>include_recipe "haproxy::default"</a:t>
            </a:r>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~/chef-repo/cookbooks/myhaproxy/recipes/default.rb</a:t>
            </a:r>
            <a:endParaRPr lang="en-US" dirty="0"/>
          </a:p>
        </p:txBody>
      </p:sp>
      <p:sp>
        <p:nvSpPr>
          <p:cNvPr id="7" name="Text Placeholder 6"/>
          <p:cNvSpPr>
            <a:spLocks noGrp="1"/>
          </p:cNvSpPr>
          <p:nvPr>
            <p:ph type="body" sz="quarter" idx="13"/>
          </p:nvPr>
        </p:nvSpPr>
        <p:spPr>
          <a:xfrm>
            <a:off x="1135042" y="2023310"/>
            <a:ext cx="14404273" cy="5507820"/>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29714865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Use Search to Identify the Members</a:t>
            </a:r>
            <a:endParaRPr lang="en-US" dirty="0"/>
          </a:p>
        </p:txBody>
      </p:sp>
      <p:sp>
        <p:nvSpPr>
          <p:cNvPr id="3" name="Content Placeholder 2"/>
          <p:cNvSpPr>
            <a:spLocks noGrp="1"/>
          </p:cNvSpPr>
          <p:nvPr>
            <p:ph sz="quarter" idx="10"/>
          </p:nvPr>
        </p:nvSpPr>
        <p:spPr>
          <a:xfrm>
            <a:off x="1121104" y="2035927"/>
            <a:ext cx="14423693" cy="6298733"/>
          </a:xfrm>
        </p:spPr>
        <p:txBody>
          <a:bodyPr>
            <a:normAutofit fontScale="55000" lnSpcReduction="20000"/>
          </a:bodyPr>
          <a:lstStyle/>
          <a:p>
            <a:r>
              <a:rPr lang="en-US" dirty="0"/>
              <a:t>all_web_nodes = search("node","role:web")</a:t>
            </a:r>
          </a:p>
          <a:p>
            <a:endParaRPr lang="en-US" dirty="0"/>
          </a:p>
          <a:p>
            <a:r>
              <a:rPr lang="en-US" dirty="0"/>
              <a:t>members = []</a:t>
            </a:r>
          </a:p>
          <a:p>
            <a:endParaRPr lang="en-US" dirty="0"/>
          </a:p>
          <a:p>
            <a:r>
              <a:rPr lang="en-US" dirty="0"/>
              <a:t>all_web_nodes.each do |web_node|</a:t>
            </a:r>
          </a:p>
          <a:p>
            <a:r>
              <a:rPr lang="en-US" dirty="0" smtClean="0"/>
              <a:t>  </a:t>
            </a:r>
            <a:r>
              <a:rPr lang="en-US" dirty="0"/>
              <a:t>member = { </a:t>
            </a:r>
          </a:p>
          <a:p>
            <a:r>
              <a:rPr lang="en-US" dirty="0"/>
              <a:t>    "hostname" =&gt; web_node["cloud"]["public_hostname"],</a:t>
            </a:r>
          </a:p>
          <a:p>
            <a:r>
              <a:rPr lang="en-US" dirty="0"/>
              <a:t>    "ipaddress" =&gt; web_node["cloud"]["public_ipv4"],</a:t>
            </a:r>
          </a:p>
          <a:p>
            <a:r>
              <a:rPr lang="en-US" dirty="0"/>
              <a:t>    "port" =&gt; 80,</a:t>
            </a:r>
          </a:p>
          <a:p>
            <a:r>
              <a:rPr lang="en-US" dirty="0"/>
              <a:t>    "ssl_port" =&gt; 80</a:t>
            </a:r>
          </a:p>
          <a:p>
            <a:r>
              <a:rPr lang="en-US" dirty="0"/>
              <a:t>  }</a:t>
            </a:r>
          </a:p>
          <a:p>
            <a:r>
              <a:rPr lang="en-US" dirty="0" smtClean="0"/>
              <a:t>  </a:t>
            </a:r>
            <a:r>
              <a:rPr lang="en-US" dirty="0"/>
              <a:t>members.push(member)</a:t>
            </a:r>
          </a:p>
          <a:p>
            <a:r>
              <a:rPr lang="en-US" dirty="0"/>
              <a:t>end</a:t>
            </a:r>
          </a:p>
          <a:p>
            <a:endParaRPr lang="en-US" dirty="0"/>
          </a:p>
          <a:p>
            <a:r>
              <a:rPr lang="en-US" dirty="0"/>
              <a:t>node.default['haproxy']['members'] = members</a:t>
            </a:r>
          </a:p>
          <a:p>
            <a:endParaRPr lang="en-US" dirty="0"/>
          </a:p>
          <a:p>
            <a:r>
              <a:rPr lang="en-US" dirty="0"/>
              <a:t>include_recipe "haproxy::default"</a:t>
            </a:r>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~/chef-repo/cookbooks/myhaproxy/recipes/default.rb</a:t>
            </a:r>
            <a:endParaRPr lang="en-US" dirty="0"/>
          </a:p>
        </p:txBody>
      </p:sp>
      <p:sp>
        <p:nvSpPr>
          <p:cNvPr id="7" name="Text Placeholder 6"/>
          <p:cNvSpPr>
            <a:spLocks noGrp="1"/>
          </p:cNvSpPr>
          <p:nvPr>
            <p:ph type="body" sz="quarter" idx="13"/>
          </p:nvPr>
        </p:nvSpPr>
        <p:spPr>
          <a:xfrm>
            <a:off x="1135042" y="2023310"/>
            <a:ext cx="14404273" cy="5507820"/>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41483468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TBD Creating a </a:t>
            </a:r>
            <a:endParaRPr lang="en-US" dirty="0"/>
          </a:p>
        </p:txBody>
      </p:sp>
      <p:sp>
        <p:nvSpPr>
          <p:cNvPr id="3" name="Content Placeholder 2"/>
          <p:cNvSpPr>
            <a:spLocks noGrp="1"/>
          </p:cNvSpPr>
          <p:nvPr>
            <p:ph sz="quarter" idx="10"/>
          </p:nvPr>
        </p:nvSpPr>
        <p:spPr>
          <a:xfrm>
            <a:off x="1121104" y="2035927"/>
            <a:ext cx="14423693" cy="6298733"/>
          </a:xfrm>
        </p:spPr>
        <p:txBody>
          <a:bodyPr>
            <a:normAutofit/>
          </a:bodyPr>
          <a:lstStyle/>
          <a:p>
            <a:r>
              <a:rPr lang="en-US" dirty="0" smtClean="0"/>
              <a:t>"</a:t>
            </a:r>
            <a:endParaRPr lang="en-US" dirty="0"/>
          </a:p>
        </p:txBody>
      </p:sp>
      <p:sp>
        <p:nvSpPr>
          <p:cNvPr id="4" name="Text Placeholder 3"/>
          <p:cNvSpPr>
            <a:spLocks noGrp="1"/>
          </p:cNvSpPr>
          <p:nvPr>
            <p:ph type="body" sz="quarter" idx="11"/>
          </p:nvPr>
        </p:nvSpPr>
        <p:spPr/>
        <p:txBody>
          <a:bodyPr>
            <a:normAutofit fontScale="85000" lnSpcReduction="20000"/>
          </a:bodyPr>
          <a:lstStyle/>
          <a:p>
            <a:endParaRPr lang="en-US" dirty="0"/>
          </a:p>
        </p:txBody>
      </p:sp>
      <p:sp>
        <p:nvSpPr>
          <p:cNvPr id="7" name="Text Placeholder 6"/>
          <p:cNvSpPr>
            <a:spLocks noGrp="1"/>
          </p:cNvSpPr>
          <p:nvPr>
            <p:ph type="body" sz="quarter" idx="13"/>
          </p:nvPr>
        </p:nvSpPr>
        <p:spPr>
          <a:xfrm>
            <a:off x="1135042" y="2023310"/>
            <a:ext cx="14404273" cy="5507820"/>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1608856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TBD Creating a </a:t>
            </a:r>
            <a:endParaRPr lang="en-US" dirty="0"/>
          </a:p>
        </p:txBody>
      </p:sp>
      <p:sp>
        <p:nvSpPr>
          <p:cNvPr id="3" name="Content Placeholder 2"/>
          <p:cNvSpPr>
            <a:spLocks noGrp="1"/>
          </p:cNvSpPr>
          <p:nvPr>
            <p:ph sz="quarter" idx="10"/>
          </p:nvPr>
        </p:nvSpPr>
        <p:spPr>
          <a:xfrm>
            <a:off x="1121104" y="2035927"/>
            <a:ext cx="14423693" cy="6298733"/>
          </a:xfrm>
        </p:spPr>
        <p:txBody>
          <a:bodyPr>
            <a:normAutofit/>
          </a:bodyPr>
          <a:lstStyle/>
          <a:p>
            <a:r>
              <a:rPr lang="en-US" dirty="0" smtClean="0"/>
              <a:t>"</a:t>
            </a:r>
            <a:endParaRPr lang="en-US" dirty="0"/>
          </a:p>
        </p:txBody>
      </p:sp>
      <p:sp>
        <p:nvSpPr>
          <p:cNvPr id="4" name="Text Placeholder 3"/>
          <p:cNvSpPr>
            <a:spLocks noGrp="1"/>
          </p:cNvSpPr>
          <p:nvPr>
            <p:ph type="body" sz="quarter" idx="11"/>
          </p:nvPr>
        </p:nvSpPr>
        <p:spPr/>
        <p:txBody>
          <a:bodyPr>
            <a:normAutofit fontScale="85000" lnSpcReduction="20000"/>
          </a:bodyPr>
          <a:lstStyle/>
          <a:p>
            <a:endParaRPr lang="en-US" dirty="0"/>
          </a:p>
        </p:txBody>
      </p:sp>
      <p:sp>
        <p:nvSpPr>
          <p:cNvPr id="7" name="Text Placeholder 6"/>
          <p:cNvSpPr>
            <a:spLocks noGrp="1"/>
          </p:cNvSpPr>
          <p:nvPr>
            <p:ph type="body" sz="quarter" idx="13"/>
          </p:nvPr>
        </p:nvSpPr>
        <p:spPr>
          <a:xfrm>
            <a:off x="1135042" y="2023310"/>
            <a:ext cx="14404273" cy="5507820"/>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23068344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Describe the query syntax used in search</a:t>
            </a:r>
          </a:p>
          <a:p>
            <a:pPr marL="918610" lvl="1" indent="-609585">
              <a:buFont typeface="Wingdings" panose="05000000000000000000" pitchFamily="2" charset="2"/>
              <a:buChar char="Ø"/>
            </a:pPr>
            <a:r>
              <a:rPr lang="en-US" dirty="0" smtClean="0"/>
              <a:t>Build </a:t>
            </a:r>
            <a:r>
              <a:rPr lang="en-US" dirty="0"/>
              <a:t>a search into your recipe </a:t>
            </a:r>
            <a:r>
              <a:rPr lang="en-US" dirty="0" smtClean="0"/>
              <a:t>code</a:t>
            </a:r>
          </a:p>
          <a:p>
            <a:pPr marL="918610" lvl="1" indent="-609585">
              <a:buFont typeface="Wingdings" panose="05000000000000000000" pitchFamily="2" charset="2"/>
              <a:buChar char="Ø"/>
            </a:pPr>
            <a:r>
              <a:rPr lang="en-US" dirty="0"/>
              <a:t>Update the wrapped proxy cookbook to dynamically use nodes with the web role</a:t>
            </a:r>
          </a:p>
          <a:p>
            <a:pPr marL="309025" lvl="1"/>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7662469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Dynamic Web Proxy</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Update the wrapped proxy cookbook to dynamically use nodes with the web role</a:t>
            </a:r>
            <a:endParaRPr lang="en-US" dirty="0"/>
          </a:p>
        </p:txBody>
      </p:sp>
      <p:sp>
        <p:nvSpPr>
          <p:cNvPr id="4" name="Content Placeholder 3"/>
          <p:cNvSpPr>
            <a:spLocks noGrp="1"/>
          </p:cNvSpPr>
          <p:nvPr>
            <p:ph sz="quarter" idx="11"/>
          </p:nvPr>
        </p:nvSpPr>
        <p:spPr/>
        <p:txBody>
          <a:bodyPr>
            <a:normAutofit/>
          </a:bodyPr>
          <a:lstStyle/>
          <a:p>
            <a:r>
              <a:rPr lang="en-US" dirty="0" smtClean="0"/>
              <a:t>Every time we create a web node we need to update our proxy cookbook. That doesn't feel right!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29494444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Upload the Cookbook</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q"/>
            </a:pPr>
            <a:r>
              <a:rPr lang="en-US" dirty="0" smtClean="0"/>
              <a:t>Update the major version of the proxy cookbook</a:t>
            </a:r>
          </a:p>
          <a:p>
            <a:pPr marL="609585" indent="-609585">
              <a:lnSpc>
                <a:spcPct val="120000"/>
              </a:lnSpc>
              <a:buFont typeface="Wingdings" charset="2"/>
              <a:buChar char="q"/>
            </a:pPr>
            <a:r>
              <a:rPr lang="en-US" dirty="0" smtClean="0"/>
              <a:t>Upload the proxy cookbook</a:t>
            </a:r>
          </a:p>
          <a:p>
            <a:pPr marL="609585" indent="-609585">
              <a:lnSpc>
                <a:spcPct val="120000"/>
              </a:lnSpc>
              <a:buFont typeface="Wingdings" charset="2"/>
              <a:buChar char="q"/>
            </a:pPr>
            <a:r>
              <a:rPr lang="en-US" dirty="0" smtClean="0"/>
              <a:t>Run chef-client on the proxy node</a:t>
            </a:r>
          </a:p>
          <a:p>
            <a:pPr marL="609585" indent="-609585">
              <a:lnSpc>
                <a:spcPct val="120000"/>
              </a:lnSpc>
              <a:buFont typeface="Wingdings" charset="2"/>
              <a:buChar char="q"/>
            </a:pPr>
            <a:r>
              <a:rPr lang="en-US" dirty="0" smtClean="0"/>
              <a:t>Verify that the proxy node relays requests to both web nodes</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1597827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 </a:t>
            </a:r>
            <a:r>
              <a:rPr lang="en-US" dirty="0" smtClean="0"/>
              <a:t>Update </a:t>
            </a:r>
            <a:r>
              <a:rPr lang="en-US" dirty="0"/>
              <a:t>the </a:t>
            </a:r>
            <a:r>
              <a:rPr lang="en-US" dirty="0" smtClean="0"/>
              <a:t>Version Number </a:t>
            </a:r>
            <a:endParaRPr lang="en-US" dirty="0"/>
          </a:p>
        </p:txBody>
      </p:sp>
      <p:sp>
        <p:nvSpPr>
          <p:cNvPr id="3" name="Content Placeholder 2"/>
          <p:cNvSpPr>
            <a:spLocks noGrp="1"/>
          </p:cNvSpPr>
          <p:nvPr>
            <p:ph sz="quarter" idx="10"/>
          </p:nvPr>
        </p:nvSpPr>
        <p:spPr/>
        <p:txBody>
          <a:bodyPr/>
          <a:lstStyle/>
          <a:p>
            <a:r>
              <a:rPr lang="en-US" dirty="0"/>
              <a:t>name             'myhaproxy'</a:t>
            </a:r>
          </a:p>
          <a:p>
            <a:r>
              <a:rPr lang="en-US" dirty="0"/>
              <a:t>maintainer       'The Authors'</a:t>
            </a:r>
          </a:p>
          <a:p>
            <a:r>
              <a:rPr lang="en-US" dirty="0"/>
              <a:t>maintainer_email 'you@example.com'</a:t>
            </a:r>
          </a:p>
          <a:p>
            <a:r>
              <a:rPr lang="en-US" dirty="0"/>
              <a:t>license          'all_rights'</a:t>
            </a:r>
          </a:p>
          <a:p>
            <a:r>
              <a:rPr lang="en-US" dirty="0"/>
              <a:t>description      'Installs/Configures myhaproxy'</a:t>
            </a:r>
          </a:p>
          <a:p>
            <a:r>
              <a:rPr lang="en-US" dirty="0"/>
              <a:t>long_description 'Installs/Configures myhaproxy'</a:t>
            </a:r>
          </a:p>
          <a:p>
            <a:r>
              <a:rPr lang="en-US" dirty="0"/>
              <a:t>version          </a:t>
            </a:r>
            <a:r>
              <a:rPr lang="en-US" dirty="0" smtClean="0"/>
              <a:t>'1.0.0</a:t>
            </a:r>
            <a:r>
              <a:rPr lang="en-US" dirty="0"/>
              <a:t>'</a:t>
            </a:r>
          </a:p>
          <a:p>
            <a:endParaRPr lang="en-US" dirty="0"/>
          </a:p>
          <a:p>
            <a:r>
              <a:rPr lang="en-US" dirty="0"/>
              <a:t>depends 'haproxy', '~&gt; 1.6.6'</a:t>
            </a:r>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~/chef-repo/cookbooks/myhaproxy/metadata.rb</a:t>
            </a:r>
            <a:endParaRPr lang="en-US" dirty="0"/>
          </a:p>
        </p:txBody>
      </p:sp>
      <p:sp>
        <p:nvSpPr>
          <p:cNvPr id="6" name="Text Placeholder 5"/>
          <p:cNvSpPr>
            <a:spLocks noGrp="1"/>
          </p:cNvSpPr>
          <p:nvPr>
            <p:ph type="body" sz="quarter" idx="13"/>
          </p:nvPr>
        </p:nvSpPr>
        <p:spPr>
          <a:xfrm>
            <a:off x="1063744" y="6185508"/>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31610951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842048"/>
            <a:ext cx="14423693" cy="4954797"/>
          </a:xfrm>
        </p:spPr>
        <p:txBody>
          <a:bodyPr/>
          <a:lstStyle/>
          <a:p>
            <a:r>
              <a:rPr lang="en-US" dirty="0"/>
              <a:t>Resolving cookbook dependencies...</a:t>
            </a:r>
          </a:p>
          <a:p>
            <a:r>
              <a:rPr lang="en-US" dirty="0"/>
              <a:t>Fetching 'myhaproxy' from source at .</a:t>
            </a:r>
          </a:p>
          <a:p>
            <a:r>
              <a:rPr lang="en-US" dirty="0"/>
              <a:t>Fetching cookbook index from https://supermarket.chef.io...</a:t>
            </a:r>
          </a:p>
          <a:p>
            <a:r>
              <a:rPr lang="en-US" dirty="0"/>
              <a:t>Using build-essential (2.2.3)</a:t>
            </a:r>
          </a:p>
          <a:p>
            <a:r>
              <a:rPr lang="en-US" dirty="0"/>
              <a:t>Using cpu (0.2.0)</a:t>
            </a:r>
          </a:p>
          <a:p>
            <a:r>
              <a:rPr lang="en-US" dirty="0"/>
              <a:t>Using haproxy (1.6.6)</a:t>
            </a:r>
          </a:p>
          <a:p>
            <a:r>
              <a:rPr lang="en-US" dirty="0"/>
              <a:t>Using myhaproxy (1.0.0) from source at .</a:t>
            </a:r>
          </a:p>
        </p:txBody>
      </p:sp>
      <p:sp>
        <p:nvSpPr>
          <p:cNvPr id="3" name="Title 2"/>
          <p:cNvSpPr>
            <a:spLocks noGrp="1"/>
          </p:cNvSpPr>
          <p:nvPr>
            <p:ph type="title"/>
          </p:nvPr>
        </p:nvSpPr>
        <p:spPr/>
        <p:txBody>
          <a:bodyPr/>
          <a:lstStyle/>
          <a:p>
            <a:r>
              <a:rPr lang="en-US" dirty="0" smtClean="0"/>
              <a:t>Lab: CD and Install Dependencies</a:t>
            </a:r>
            <a:endParaRPr lang="en-US" dirty="0"/>
          </a:p>
        </p:txBody>
      </p:sp>
      <p:sp>
        <p:nvSpPr>
          <p:cNvPr id="4" name="Text Placeholder 3"/>
          <p:cNvSpPr>
            <a:spLocks noGrp="1"/>
          </p:cNvSpPr>
          <p:nvPr>
            <p:ph type="body" sz="quarter" idx="11"/>
          </p:nvPr>
        </p:nvSpPr>
        <p:spPr>
          <a:xfrm>
            <a:off x="1121104" y="1337149"/>
            <a:ext cx="14422528" cy="1315218"/>
          </a:xfrm>
        </p:spPr>
        <p:txBody>
          <a:bodyPr/>
          <a:lstStyle/>
          <a:p>
            <a:r>
              <a:rPr lang="en-US" dirty="0"/>
              <a:t>$ cd ~/chef-repo/cookbooks/myhaproxy</a:t>
            </a:r>
          </a:p>
          <a:p>
            <a:r>
              <a:rPr lang="en-US" dirty="0" smtClean="0"/>
              <a:t>$ berks install</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436392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738540"/>
          </a:xfrm>
        </p:spPr>
        <p:txBody>
          <a:bodyPr/>
          <a:lstStyle/>
          <a:p>
            <a:r>
              <a:rPr lang="en-US" dirty="0"/>
              <a:t>Uploaded build-essential (2.2.3) to: 'https://api.opscode.com:443/organizations/steveessentials2'</a:t>
            </a:r>
          </a:p>
          <a:p>
            <a:r>
              <a:rPr lang="en-US" dirty="0"/>
              <a:t>Uploaded cpu (0.2.0) to: 'https://api.opscode.com:443/organizations/steveessentials2'</a:t>
            </a:r>
          </a:p>
          <a:p>
            <a:r>
              <a:rPr lang="en-US" dirty="0"/>
              <a:t>Uploaded haproxy (1.6.6) to: 'https://api.opscode.com:443/organizations/steveessentials2'</a:t>
            </a:r>
          </a:p>
          <a:p>
            <a:r>
              <a:rPr lang="en-US" dirty="0"/>
              <a:t>Uploaded myhaproxy (1.0.0) to: 'https://api.opscode.com:443/organizations/steveessentials2'</a:t>
            </a:r>
          </a:p>
          <a:p>
            <a:r>
              <a:rPr lang="en-US" dirty="0"/>
              <a:t>PS C:\Users\sdelfante\chef-repo\cookbooks\myhaproxy&gt;</a:t>
            </a:r>
          </a:p>
        </p:txBody>
      </p:sp>
      <p:sp>
        <p:nvSpPr>
          <p:cNvPr id="3" name="Title 2"/>
          <p:cNvSpPr>
            <a:spLocks noGrp="1"/>
          </p:cNvSpPr>
          <p:nvPr>
            <p:ph type="title"/>
          </p:nvPr>
        </p:nvSpPr>
        <p:spPr/>
        <p:txBody>
          <a:bodyPr/>
          <a:lstStyle/>
          <a:p>
            <a:r>
              <a:rPr lang="en-US" dirty="0" smtClean="0"/>
              <a:t>Lab: Upload the Cookbook </a:t>
            </a:r>
            <a:endParaRPr lang="en-US" dirty="0"/>
          </a:p>
        </p:txBody>
      </p:sp>
      <p:sp>
        <p:nvSpPr>
          <p:cNvPr id="4" name="Text Placeholder 3"/>
          <p:cNvSpPr>
            <a:spLocks noGrp="1"/>
          </p:cNvSpPr>
          <p:nvPr>
            <p:ph type="body" sz="quarter" idx="11"/>
          </p:nvPr>
        </p:nvSpPr>
        <p:spPr/>
        <p:txBody>
          <a:bodyPr/>
          <a:lstStyle/>
          <a:p>
            <a:r>
              <a:rPr lang="en-US" dirty="0" smtClean="0"/>
              <a:t>$ berks upload</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22745104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5757995"/>
          </a:xfrm>
        </p:spPr>
        <p:txBody>
          <a:bodyPr/>
          <a:lstStyle/>
          <a:p>
            <a:r>
              <a:rPr lang="en-US" dirty="0"/>
              <a:t>ec2-54-210-192-12.compute-1.amazonaws.com Starting Chef Client, version 12.3.0</a:t>
            </a:r>
          </a:p>
          <a:p>
            <a:r>
              <a:rPr lang="en-US" dirty="0"/>
              <a:t>ec2-54-210-192-12.compute-1.amazonaws.com resolving cookbooks for run list: ["myhaproxy"]</a:t>
            </a:r>
          </a:p>
          <a:p>
            <a:r>
              <a:rPr lang="en-US" dirty="0"/>
              <a:t>ec2-54-210-192-12.compute-1.amazonaws.com Synchronizing Cookbooks:</a:t>
            </a:r>
          </a:p>
          <a:p>
            <a:r>
              <a:rPr lang="en-US" dirty="0"/>
              <a:t>ec2-54-210-192-12.compute-1.amazonaws.com   - build-essential</a:t>
            </a:r>
          </a:p>
          <a:p>
            <a:r>
              <a:rPr lang="en-US" dirty="0"/>
              <a:t>ec2-54-210-192-12.compute-1.amazonaws.com   - cpu</a:t>
            </a:r>
          </a:p>
          <a:p>
            <a:r>
              <a:rPr lang="en-US" dirty="0"/>
              <a:t>ec2-54-210-192-12.compute-1.amazonaws.com   - haproxy</a:t>
            </a:r>
          </a:p>
          <a:p>
            <a:r>
              <a:rPr lang="en-US" dirty="0"/>
              <a:t>ec2-54-210-192-12.compute-1.amazonaws.com   - myhaproxy</a:t>
            </a:r>
          </a:p>
          <a:p>
            <a:r>
              <a:rPr lang="en-US" dirty="0"/>
              <a:t>ec2-54-210-192-12.compute-1.amazonaws.com Compiling Cookbooks...</a:t>
            </a:r>
          </a:p>
          <a:p>
            <a:r>
              <a:rPr lang="en-US" dirty="0"/>
              <a:t>ec2-54-210-192-12.compute-1.amazonaws.com Converging 9 resources</a:t>
            </a:r>
          </a:p>
          <a:p>
            <a:r>
              <a:rPr lang="en-US" dirty="0"/>
              <a:t>ec2-54-210-192-12.compute-1.amazonaws.com Recipe: haproxy::install_package</a:t>
            </a:r>
          </a:p>
          <a:p>
            <a:r>
              <a:rPr lang="en-US" dirty="0"/>
              <a:t>ec2-54-210-192-12.compute-1.amazonaws.com   * yum_package[haproxy] action install (up to date</a:t>
            </a:r>
            <a:r>
              <a:rPr lang="en-US" dirty="0" smtClean="0"/>
              <a:t>)</a:t>
            </a:r>
            <a:endParaRPr lang="en-US" dirty="0"/>
          </a:p>
        </p:txBody>
      </p:sp>
      <p:sp>
        <p:nvSpPr>
          <p:cNvPr id="3" name="Title 2"/>
          <p:cNvSpPr>
            <a:spLocks noGrp="1"/>
          </p:cNvSpPr>
          <p:nvPr>
            <p:ph type="title"/>
          </p:nvPr>
        </p:nvSpPr>
        <p:spPr/>
        <p:txBody>
          <a:bodyPr/>
          <a:lstStyle/>
          <a:p>
            <a:r>
              <a:rPr lang="en-US" dirty="0" smtClean="0"/>
              <a:t>Lab: Run the 'knife ssh' Command</a:t>
            </a:r>
            <a:endParaRPr lang="en-US" dirty="0"/>
          </a:p>
        </p:txBody>
      </p:sp>
      <p:sp>
        <p:nvSpPr>
          <p:cNvPr id="4" name="Text Placeholder 3"/>
          <p:cNvSpPr>
            <a:spLocks noGrp="1"/>
          </p:cNvSpPr>
          <p:nvPr>
            <p:ph type="body" sz="quarter" idx="11"/>
          </p:nvPr>
        </p:nvSpPr>
        <p:spPr/>
        <p:txBody>
          <a:bodyPr/>
          <a:lstStyle/>
          <a:p>
            <a:r>
              <a:rPr lang="en-US" dirty="0"/>
              <a:t>$ knife ssh </a:t>
            </a:r>
            <a:r>
              <a:rPr lang="en-US" dirty="0" smtClean="0"/>
              <a:t>"role:proxy" </a:t>
            </a:r>
            <a:r>
              <a:rPr lang="en-US" dirty="0"/>
              <a:t>-x </a:t>
            </a:r>
            <a:r>
              <a:rPr lang="en-US" dirty="0" smtClean="0"/>
              <a:t>USER -</a:t>
            </a:r>
            <a:r>
              <a:rPr lang="en-US" dirty="0"/>
              <a:t>P </a:t>
            </a:r>
            <a:r>
              <a:rPr lang="en-US" dirty="0" smtClean="0"/>
              <a:t>PWD "</a:t>
            </a:r>
            <a:r>
              <a:rPr lang="en-US" dirty="0"/>
              <a:t>sudo chef-client"</a:t>
            </a: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2087970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Screen Shot 2015-05-15 at 3.42.47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74637" y="0"/>
            <a:ext cx="7906729" cy="4889133"/>
          </a:xfrm>
          <a:prstGeom prst="rect">
            <a:avLst/>
          </a:prstGeom>
        </p:spPr>
      </p:pic>
      <p:pic>
        <p:nvPicPr>
          <p:cNvPr id="8" name="Picture 7" descr="Screen Shot 2015-05-15 at 3.42.41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7514" y="4254867"/>
            <a:ext cx="7906729" cy="4889133"/>
          </a:xfrm>
          <a:prstGeom prst="rect">
            <a:avLst/>
          </a:prstGeom>
        </p:spPr>
      </p:pic>
      <p:pic>
        <p:nvPicPr>
          <p:cNvPr id="4" name="Picture 3" descr="Screen Shot 2015-05-15 at 3.49.25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01757" y="4254867"/>
            <a:ext cx="7906729" cy="4889133"/>
          </a:xfrm>
          <a:prstGeom prst="rect">
            <a:avLst/>
          </a:prstGeom>
        </p:spPr>
      </p:pic>
      <p:cxnSp>
        <p:nvCxnSpPr>
          <p:cNvPr id="6" name="Straight Arrow Connector 5"/>
          <p:cNvCxnSpPr/>
          <p:nvPr/>
        </p:nvCxnSpPr>
        <p:spPr>
          <a:xfrm flipH="1">
            <a:off x="3991642" y="3524565"/>
            <a:ext cx="1762543" cy="2470651"/>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05257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Screen Shot 2015-05-15 at 3.42.41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7514" y="4254867"/>
            <a:ext cx="7906729" cy="4889133"/>
          </a:xfrm>
          <a:prstGeom prst="rect">
            <a:avLst/>
          </a:prstGeom>
        </p:spPr>
      </p:pic>
      <p:pic>
        <p:nvPicPr>
          <p:cNvPr id="4" name="Picture 3" descr="Screen Shot 2015-05-15 at 3.49.25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01757" y="4254867"/>
            <a:ext cx="7906729" cy="4889133"/>
          </a:xfrm>
          <a:prstGeom prst="rect">
            <a:avLst/>
          </a:prstGeom>
        </p:spPr>
      </p:pic>
      <p:pic>
        <p:nvPicPr>
          <p:cNvPr id="2" name="Picture 1" descr="Screen Shot 2015-05-15 at 4.00.50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74637" y="0"/>
            <a:ext cx="7906729" cy="4889133"/>
          </a:xfrm>
          <a:prstGeom prst="rect">
            <a:avLst/>
          </a:prstGeom>
        </p:spPr>
      </p:pic>
      <p:cxnSp>
        <p:nvCxnSpPr>
          <p:cNvPr id="6" name="Straight Arrow Connector 5"/>
          <p:cNvCxnSpPr/>
          <p:nvPr/>
        </p:nvCxnSpPr>
        <p:spPr>
          <a:xfrm>
            <a:off x="10264219" y="3524565"/>
            <a:ext cx="2298216" cy="2522483"/>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6978328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p:txBody>
          <a:bodyPr/>
          <a:lstStyle/>
          <a:p>
            <a:r>
              <a:rPr lang="en-US" dirty="0" smtClean="0"/>
              <a:t>What questions can we help you answer?</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2651469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Search</a:t>
            </a:r>
            <a:endParaRPr lang="en-US" dirty="0">
              <a:latin typeface="+mn-lt"/>
              <a:cs typeface="Inconsolata"/>
            </a:endParaRPr>
          </a:p>
        </p:txBody>
      </p:sp>
      <p:sp>
        <p:nvSpPr>
          <p:cNvPr id="3" name="Subtitle 2"/>
          <p:cNvSpPr>
            <a:spLocks noGrp="1"/>
          </p:cNvSpPr>
          <p:nvPr>
            <p:ph type="subTitle" idx="1"/>
          </p:nvPr>
        </p:nvSpPr>
        <p:spPr>
          <a:xfrm>
            <a:off x="3013753" y="3506118"/>
            <a:ext cx="10974132" cy="3827370"/>
          </a:xfrm>
        </p:spPr>
        <p:txBody>
          <a:bodyPr/>
          <a:lstStyle/>
          <a:p>
            <a:r>
              <a:rPr lang="en-US" sz="4000" dirty="0">
                <a:solidFill>
                  <a:schemeClr val="tx1"/>
                </a:solidFill>
                <a:latin typeface="Arial" panose="020B0604020202020204" pitchFamily="34" charset="0"/>
                <a:cs typeface="Arial" panose="020B0604020202020204" pitchFamily="34" charset="0"/>
              </a:rPr>
              <a:t>So far we have seen how Chef is able to manage the policy of the </a:t>
            </a:r>
            <a:r>
              <a:rPr lang="en-US" sz="4000" dirty="0" smtClean="0">
                <a:solidFill>
                  <a:schemeClr val="tx1"/>
                </a:solidFill>
                <a:latin typeface="Arial" panose="020B0604020202020204" pitchFamily="34" charset="0"/>
                <a:cs typeface="Arial" panose="020B0604020202020204" pitchFamily="34" charset="0"/>
              </a:rPr>
              <a:t>nodes.</a:t>
            </a:r>
          </a:p>
          <a:p>
            <a:endParaRPr lang="en-US" sz="4000" dirty="0">
              <a:solidFill>
                <a:schemeClr val="tx1"/>
              </a:solidFill>
              <a:latin typeface="Arial" panose="020B0604020202020204" pitchFamily="34" charset="0"/>
              <a:cs typeface="Arial" panose="020B0604020202020204" pitchFamily="34" charset="0"/>
            </a:endParaRPr>
          </a:p>
          <a:p>
            <a:r>
              <a:rPr lang="en-US" sz="4000" dirty="0" smtClean="0">
                <a:solidFill>
                  <a:schemeClr val="tx1"/>
                </a:solidFill>
                <a:latin typeface="Arial" panose="020B0604020202020204" pitchFamily="34" charset="0"/>
                <a:cs typeface="Arial" panose="020B0604020202020204" pitchFamily="34" charset="0"/>
              </a:rPr>
              <a:t>We </a:t>
            </a:r>
            <a:r>
              <a:rPr lang="en-US" sz="4000" dirty="0">
                <a:solidFill>
                  <a:schemeClr val="tx1"/>
                </a:solidFill>
                <a:latin typeface="Arial" panose="020B0604020202020204" pitchFamily="34" charset="0"/>
                <a:cs typeface="Arial" panose="020B0604020202020204" pitchFamily="34" charset="0"/>
              </a:rPr>
              <a:t>have two web servers and one proxy server. </a:t>
            </a: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2728866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Search</a:t>
            </a:r>
            <a:endParaRPr lang="en-US" dirty="0">
              <a:latin typeface="+mn-lt"/>
              <a:cs typeface="Inconsolata"/>
            </a:endParaRPr>
          </a:p>
        </p:txBody>
      </p:sp>
      <p:sp>
        <p:nvSpPr>
          <p:cNvPr id="3" name="Subtitle 2"/>
          <p:cNvSpPr>
            <a:spLocks noGrp="1"/>
          </p:cNvSpPr>
          <p:nvPr>
            <p:ph type="subTitle" idx="1"/>
          </p:nvPr>
        </p:nvSpPr>
        <p:spPr/>
        <p:txBody>
          <a:bodyPr/>
          <a:lstStyle/>
          <a:p>
            <a:r>
              <a:rPr lang="en-US" sz="4000" dirty="0">
                <a:solidFill>
                  <a:schemeClr val="tx1"/>
                </a:solidFill>
                <a:latin typeface="Arial" panose="020B0604020202020204" pitchFamily="34" charset="0"/>
                <a:cs typeface="Arial" panose="020B0604020202020204" pitchFamily="34" charset="0"/>
              </a:rPr>
              <a:t>Search indexes allow queries to be made for any type of data that is indexed by the Chef </a:t>
            </a:r>
            <a:r>
              <a:rPr lang="en-US" sz="4000" dirty="0" smtClean="0">
                <a:solidFill>
                  <a:schemeClr val="tx1"/>
                </a:solidFill>
                <a:latin typeface="Arial" panose="020B0604020202020204" pitchFamily="34" charset="0"/>
                <a:cs typeface="Arial" panose="020B0604020202020204" pitchFamily="34" charset="0"/>
              </a:rPr>
              <a:t>server</a:t>
            </a:r>
            <a:r>
              <a:rPr lang="en-US" sz="4000" dirty="0" smtClean="0"/>
              <a:t>. </a:t>
            </a:r>
          </a:p>
          <a:p>
            <a:endParaRPr lang="en-US" sz="4000" dirty="0"/>
          </a:p>
          <a:p>
            <a:pPr lvl="1"/>
            <a:r>
              <a:rPr lang="en-US" sz="4000" dirty="0" smtClean="0">
                <a:solidFill>
                  <a:schemeClr val="tx1"/>
                </a:solidFill>
              </a:rPr>
              <a:t>Data like</a:t>
            </a:r>
            <a:r>
              <a:rPr lang="en-US" sz="4000" dirty="0" smtClean="0">
                <a:solidFill>
                  <a:schemeClr val="tx1"/>
                </a:solidFill>
                <a:latin typeface="Arial" panose="020B0604020202020204" pitchFamily="34" charset="0"/>
                <a:cs typeface="Arial" panose="020B0604020202020204" pitchFamily="34" charset="0"/>
              </a:rPr>
              <a:t> nodes, roles, and environments.</a:t>
            </a:r>
            <a:endParaRPr lang="en-US" sz="40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6519266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Syntax</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31</a:t>
            </a:fld>
            <a:endParaRPr lang="en-US" dirty="0"/>
          </a:p>
        </p:txBody>
      </p:sp>
      <p:sp>
        <p:nvSpPr>
          <p:cNvPr id="17" name="Text Placeholder 4"/>
          <p:cNvSpPr>
            <a:spLocks noGrp="1"/>
          </p:cNvSpPr>
          <p:nvPr>
            <p:ph type="body" sz="quarter" idx="12"/>
          </p:nvPr>
        </p:nvSpPr>
        <p:spPr>
          <a:xfrm>
            <a:off x="677333" y="1396502"/>
            <a:ext cx="14532930" cy="6577065"/>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571500" indent="-571500">
              <a:buFont typeface="Arial" panose="020B0604020202020204" pitchFamily="34" charset="0"/>
              <a:buChar char="•"/>
            </a:pPr>
            <a:r>
              <a:rPr lang="en-US" sz="3600" dirty="0"/>
              <a:t>Chef search uses the Solr 'key:search_pattern' </a:t>
            </a:r>
            <a:r>
              <a:rPr lang="en-US" sz="3600" dirty="0" smtClean="0"/>
              <a:t>syntax:</a:t>
            </a:r>
          </a:p>
          <a:p>
            <a:pPr lvl="1"/>
            <a:r>
              <a:rPr lang="en-US" sz="3066" dirty="0">
                <a:latin typeface="Inconsolata" panose="020B0609030003000000" pitchFamily="49" charset="0"/>
              </a:rPr>
              <a:t>$ knife search node "ipaddress:10.20.30.40</a:t>
            </a:r>
            <a:r>
              <a:rPr lang="en-US" sz="3066" dirty="0" smtClean="0">
                <a:latin typeface="Inconsolata" panose="020B0609030003000000" pitchFamily="49" charset="0"/>
              </a:rPr>
              <a:t>"</a:t>
            </a:r>
          </a:p>
          <a:p>
            <a:pPr lvl="1"/>
            <a:endParaRPr lang="en-US" sz="3066" dirty="0" smtClean="0">
              <a:latin typeface="Inconsolata" panose="020B0609030003000000" pitchFamily="49" charset="0"/>
            </a:endParaRPr>
          </a:p>
          <a:p>
            <a:pPr marL="571500" indent="-571500">
              <a:buFont typeface="Arial" panose="020B0604020202020204" pitchFamily="34" charset="0"/>
              <a:buChar char="•"/>
            </a:pPr>
            <a:r>
              <a:rPr lang="en-US" sz="3600" dirty="0" smtClean="0"/>
              <a:t>Use </a:t>
            </a:r>
            <a:r>
              <a:rPr lang="en-US" sz="3600" dirty="0"/>
              <a:t>an asterisk ("*") for &gt;=0 chars in a wildcard </a:t>
            </a:r>
            <a:r>
              <a:rPr lang="en-US" sz="3600" dirty="0" smtClean="0"/>
              <a:t>search:</a:t>
            </a:r>
          </a:p>
          <a:p>
            <a:pPr lvl="1"/>
            <a:r>
              <a:rPr lang="en-US" sz="3066" dirty="0">
                <a:latin typeface="Inconsolata" panose="020B0609030003000000" pitchFamily="49" charset="0"/>
              </a:rPr>
              <a:t>$ knife search node "ipaddress:10.*"</a:t>
            </a:r>
          </a:p>
          <a:p>
            <a:pPr lvl="1"/>
            <a:r>
              <a:rPr lang="en-US" sz="3066" dirty="0">
                <a:latin typeface="Inconsolata" panose="020B0609030003000000" pitchFamily="49" charset="0"/>
              </a:rPr>
              <a:t>$ knife search node "platfo</a:t>
            </a:r>
            <a:r>
              <a:rPr lang="en-US" sz="3066" dirty="0" smtClean="0">
                <a:latin typeface="Inconsolata" panose="020B0609030003000000" pitchFamily="49" charset="0"/>
              </a:rPr>
              <a:t>*:centos"</a:t>
            </a:r>
          </a:p>
          <a:p>
            <a:pPr lvl="1"/>
            <a:endParaRPr lang="en-US" sz="3066" dirty="0">
              <a:latin typeface="Inconsolata" panose="020B0609030003000000" pitchFamily="49" charset="0"/>
            </a:endParaRPr>
          </a:p>
          <a:p>
            <a:pPr marL="571500" indent="-571500">
              <a:buFont typeface="Arial" panose="020B0604020202020204" pitchFamily="34" charset="0"/>
              <a:buChar char="•"/>
            </a:pPr>
            <a:r>
              <a:rPr lang="en-US" sz="3600" dirty="0" smtClean="0"/>
              <a:t>Use </a:t>
            </a:r>
            <a:r>
              <a:rPr lang="en-US" sz="3600" dirty="0"/>
              <a:t>a question mark ("?") to replace a single </a:t>
            </a:r>
            <a:r>
              <a:rPr lang="en-US" sz="3600" dirty="0" smtClean="0"/>
              <a:t>character</a:t>
            </a:r>
          </a:p>
          <a:p>
            <a:r>
              <a:rPr lang="en-US" sz="3600" dirty="0">
                <a:latin typeface="Inconsolata" panose="020B0609030003000000" pitchFamily="49" charset="0"/>
              </a:rPr>
              <a:t> </a:t>
            </a:r>
            <a:r>
              <a:rPr lang="en-US" sz="3067" dirty="0" smtClean="0">
                <a:latin typeface="Inconsolata" panose="020B0609030003000000" pitchFamily="49" charset="0"/>
              </a:rPr>
              <a:t>$ </a:t>
            </a:r>
            <a:r>
              <a:rPr lang="en-US" sz="3067" dirty="0">
                <a:latin typeface="Inconsolata" panose="020B0609030003000000" pitchFamily="49" charset="0"/>
              </a:rPr>
              <a:t>knife search node "platform_version:12.0?"</a:t>
            </a:r>
          </a:p>
          <a:p>
            <a:pPr lvl="1"/>
            <a:endParaRPr lang="en-US" sz="3600" dirty="0" smtClean="0"/>
          </a:p>
          <a:p>
            <a:pPr marL="880526" lvl="1" indent="-571500">
              <a:buFont typeface="Arial" panose="020B0604020202020204" pitchFamily="34" charset="0"/>
              <a:buChar char="•"/>
            </a:pPr>
            <a:endParaRPr lang="en-US" sz="3600"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4980155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Syntax</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32</a:t>
            </a:fld>
            <a:endParaRPr lang="en-US" dirty="0"/>
          </a:p>
        </p:txBody>
      </p:sp>
      <p:sp>
        <p:nvSpPr>
          <p:cNvPr id="17" name="Text Placeholder 4"/>
          <p:cNvSpPr>
            <a:spLocks noGrp="1"/>
          </p:cNvSpPr>
          <p:nvPr>
            <p:ph type="body" sz="quarter" idx="12"/>
          </p:nvPr>
        </p:nvSpPr>
        <p:spPr>
          <a:xfrm>
            <a:off x="677333" y="1396502"/>
            <a:ext cx="14532930" cy="6577065"/>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571500" indent="-571500">
              <a:buFont typeface="Arial" panose="020B0604020202020204" pitchFamily="34" charset="0"/>
              <a:buChar char="•"/>
            </a:pPr>
            <a:r>
              <a:rPr lang="en-US" sz="3600" dirty="0"/>
              <a:t>Chef search uses the Solr 'key:search_pattern' </a:t>
            </a:r>
            <a:r>
              <a:rPr lang="en-US" sz="3600" dirty="0" smtClean="0"/>
              <a:t>syntax:</a:t>
            </a:r>
          </a:p>
          <a:p>
            <a:pPr lvl="1"/>
            <a:r>
              <a:rPr lang="en-US" sz="3066" dirty="0">
                <a:latin typeface="Inconsolata" panose="020B0609030003000000" pitchFamily="49" charset="0"/>
              </a:rPr>
              <a:t>$ knife search node "ipaddress:10.20.30.40</a:t>
            </a:r>
            <a:r>
              <a:rPr lang="en-US" sz="3066" dirty="0" smtClean="0">
                <a:latin typeface="Inconsolata" panose="020B0609030003000000" pitchFamily="49" charset="0"/>
              </a:rPr>
              <a:t>"</a:t>
            </a:r>
          </a:p>
          <a:p>
            <a:pPr lvl="1"/>
            <a:endParaRPr lang="en-US" sz="3066" dirty="0" smtClean="0">
              <a:latin typeface="Inconsolata" panose="020B0609030003000000" pitchFamily="49" charset="0"/>
            </a:endParaRPr>
          </a:p>
          <a:p>
            <a:pPr marL="571500" indent="-571500">
              <a:buFont typeface="Arial" panose="020B0604020202020204" pitchFamily="34" charset="0"/>
              <a:buChar char="•"/>
            </a:pPr>
            <a:r>
              <a:rPr lang="en-US" sz="3600" dirty="0" smtClean="0"/>
              <a:t>Use </a:t>
            </a:r>
            <a:r>
              <a:rPr lang="en-US" sz="3600" dirty="0"/>
              <a:t>an asterisk ("*") for &gt;=0 chars in a wildcard </a:t>
            </a:r>
            <a:r>
              <a:rPr lang="en-US" sz="3600" dirty="0" smtClean="0"/>
              <a:t>search:</a:t>
            </a:r>
          </a:p>
          <a:p>
            <a:pPr lvl="1"/>
            <a:r>
              <a:rPr lang="en-US" sz="3066" dirty="0">
                <a:latin typeface="Inconsolata" panose="020B0609030003000000" pitchFamily="49" charset="0"/>
              </a:rPr>
              <a:t>$ knife search node "ipaddress:10.*"</a:t>
            </a:r>
          </a:p>
          <a:p>
            <a:pPr lvl="1"/>
            <a:r>
              <a:rPr lang="en-US" sz="3066" dirty="0">
                <a:latin typeface="Inconsolata" panose="020B0609030003000000" pitchFamily="49" charset="0"/>
              </a:rPr>
              <a:t>$ knife search node "platfo</a:t>
            </a:r>
            <a:r>
              <a:rPr lang="en-US" sz="3066" dirty="0" smtClean="0">
                <a:latin typeface="Inconsolata" panose="020B0609030003000000" pitchFamily="49" charset="0"/>
              </a:rPr>
              <a:t>*:centos"</a:t>
            </a:r>
          </a:p>
          <a:p>
            <a:pPr lvl="1"/>
            <a:endParaRPr lang="en-US" sz="3066" dirty="0">
              <a:latin typeface="Inconsolata" panose="020B0609030003000000" pitchFamily="49" charset="0"/>
            </a:endParaRPr>
          </a:p>
          <a:p>
            <a:pPr marL="571500" indent="-571500">
              <a:buFont typeface="Arial" panose="020B0604020202020204" pitchFamily="34" charset="0"/>
              <a:buChar char="•"/>
            </a:pPr>
            <a:r>
              <a:rPr lang="en-US" sz="3600" dirty="0" smtClean="0"/>
              <a:t>Use </a:t>
            </a:r>
            <a:r>
              <a:rPr lang="en-US" sz="3600" dirty="0"/>
              <a:t>a question mark ("?") to replace a single </a:t>
            </a:r>
            <a:r>
              <a:rPr lang="en-US" sz="3600" dirty="0" smtClean="0"/>
              <a:t>character</a:t>
            </a:r>
          </a:p>
          <a:p>
            <a:r>
              <a:rPr lang="en-US" sz="3600" dirty="0">
                <a:latin typeface="Inconsolata" panose="020B0609030003000000" pitchFamily="49" charset="0"/>
              </a:rPr>
              <a:t> </a:t>
            </a:r>
            <a:r>
              <a:rPr lang="en-US" sz="3067" dirty="0" smtClean="0">
                <a:latin typeface="Inconsolata" panose="020B0609030003000000" pitchFamily="49" charset="0"/>
              </a:rPr>
              <a:t>$ </a:t>
            </a:r>
            <a:r>
              <a:rPr lang="en-US" sz="3067" dirty="0">
                <a:latin typeface="Inconsolata" panose="020B0609030003000000" pitchFamily="49" charset="0"/>
              </a:rPr>
              <a:t>knife search node "platform_version:12.0?"</a:t>
            </a:r>
          </a:p>
          <a:p>
            <a:pPr lvl="1"/>
            <a:endParaRPr lang="en-US" sz="3600" dirty="0" smtClean="0"/>
          </a:p>
          <a:p>
            <a:pPr marL="880526" lvl="1" indent="-571500">
              <a:buFont typeface="Arial" panose="020B0604020202020204" pitchFamily="34" charset="0"/>
              <a:buChar char="•"/>
            </a:pPr>
            <a:endParaRPr lang="en-US" sz="3600"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Text Placeholder 4"/>
          <p:cNvSpPr txBox="1">
            <a:spLocks/>
          </p:cNvSpPr>
          <p:nvPr/>
        </p:nvSpPr>
        <p:spPr bwMode="white">
          <a:xfrm>
            <a:off x="9022234" y="4627038"/>
            <a:ext cx="7233766" cy="658520"/>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spcAft>
                <a:spcPts val="800"/>
              </a:spcAft>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spcAft>
                <a:spcPts val="800"/>
              </a:spcAft>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spcAft>
                <a:spcPts val="800"/>
              </a:spcAft>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spcAft>
                <a:spcPts val="800"/>
              </a:spcAft>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spcAft>
                <a:spcPts val="800"/>
              </a:spcAft>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309025" lvl="1"/>
            <a:r>
              <a:rPr lang="en-US" sz="2800" dirty="0" smtClean="0">
                <a:solidFill>
                  <a:schemeClr val="tx1"/>
                </a:solidFill>
                <a:latin typeface="Arial" panose="020B0604020202020204" pitchFamily="34" charset="0"/>
                <a:cs typeface="Arial" panose="020B0604020202020204" pitchFamily="34" charset="0"/>
                <a:hlinkClick r:id="rId3"/>
              </a:rPr>
              <a:t>https://docs.chef.io/chef_search.html#query-syntax</a:t>
            </a:r>
            <a:endParaRPr lang="en-US" sz="2800" dirty="0" smtClean="0">
              <a:solidFill>
                <a:schemeClr val="tx1"/>
              </a:solidFill>
              <a:latin typeface="Arial" panose="020B0604020202020204" pitchFamily="34" charset="0"/>
              <a:cs typeface="Arial" panose="020B0604020202020204" pitchFamily="34" charset="0"/>
            </a:endParaRPr>
          </a:p>
          <a:p>
            <a:pPr marL="309025" lvl="1"/>
            <a:endParaRPr lang="en-US" sz="2800" dirty="0" smtClean="0">
              <a:solidFill>
                <a:schemeClr val="tx1"/>
              </a:solidFill>
              <a:latin typeface="Arial" panose="020B0604020202020204" pitchFamily="34" charset="0"/>
              <a:cs typeface="Arial" panose="020B0604020202020204" pitchFamily="34" charset="0"/>
            </a:endParaRPr>
          </a:p>
          <a:p>
            <a:pPr marL="309025" lvl="1"/>
            <a:endParaRPr lang="en-US" sz="3200" dirty="0" smtClean="0">
              <a:solidFill>
                <a:schemeClr val="tx1"/>
              </a:solidFill>
              <a:latin typeface="Arial" panose="020B0604020202020204" pitchFamily="34" charset="0"/>
              <a:cs typeface="Arial" panose="020B0604020202020204" pitchFamily="34" charset="0"/>
            </a:endParaRPr>
          </a:p>
          <a:p>
            <a:pPr marL="309025" lvl="1"/>
            <a:endParaRPr lang="en-US" sz="3200" dirty="0" smtClean="0"/>
          </a:p>
        </p:txBody>
      </p:sp>
    </p:spTree>
    <p:extLst>
      <p:ext uri="{BB962C8B-B14F-4D97-AF65-F5344CB8AC3E}">
        <p14:creationId xmlns:p14="http://schemas.microsoft.com/office/powerpoint/2010/main" val="40700734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Search</a:t>
            </a:r>
            <a:endParaRPr lang="en-US" dirty="0">
              <a:latin typeface="+mn-lt"/>
              <a:cs typeface="Inconsolata"/>
            </a:endParaRPr>
          </a:p>
        </p:txBody>
      </p:sp>
      <p:sp>
        <p:nvSpPr>
          <p:cNvPr id="3" name="Subtitle 2"/>
          <p:cNvSpPr>
            <a:spLocks noGrp="1"/>
          </p:cNvSpPr>
          <p:nvPr>
            <p:ph type="subTitle" idx="1"/>
          </p:nvPr>
        </p:nvSpPr>
        <p:spPr>
          <a:xfrm>
            <a:off x="3013753" y="3506118"/>
            <a:ext cx="10974132" cy="3827370"/>
          </a:xfrm>
        </p:spPr>
        <p:txBody>
          <a:bodyPr/>
          <a:lstStyle/>
          <a:p>
            <a:r>
              <a:rPr lang="en-US" sz="4000" dirty="0" smtClean="0">
                <a:solidFill>
                  <a:schemeClr val="tx1"/>
                </a:solidFill>
                <a:latin typeface="Arial" panose="020B0604020202020204" pitchFamily="34" charset="0"/>
                <a:cs typeface="Arial" panose="020B0604020202020204" pitchFamily="34" charset="0"/>
              </a:rPr>
              <a:t>To add new servers as proxy members, we </a:t>
            </a:r>
            <a:r>
              <a:rPr lang="en-US" sz="4000" dirty="0">
                <a:solidFill>
                  <a:schemeClr val="tx1"/>
                </a:solidFill>
                <a:latin typeface="Arial" panose="020B0604020202020204" pitchFamily="34" charset="0"/>
                <a:cs typeface="Arial" panose="020B0604020202020204" pitchFamily="34" charset="0"/>
              </a:rPr>
              <a:t>would need to bootstrap a new web server and then update our proxy cookbook's </a:t>
            </a:r>
            <a:r>
              <a:rPr lang="en-US" sz="4000" dirty="0" smtClean="0">
                <a:solidFill>
                  <a:schemeClr val="tx1"/>
                </a:solidFill>
                <a:latin typeface="Arial" panose="020B0604020202020204" pitchFamily="34" charset="0"/>
                <a:cs typeface="Arial" panose="020B0604020202020204" pitchFamily="34" charset="0"/>
              </a:rPr>
              <a:t>recipe.</a:t>
            </a:r>
          </a:p>
          <a:p>
            <a:endParaRPr lang="en-US" sz="4000" dirty="0">
              <a:solidFill>
                <a:schemeClr val="tx1"/>
              </a:solidFill>
              <a:latin typeface="Arial" panose="020B0604020202020204" pitchFamily="34" charset="0"/>
              <a:cs typeface="Arial" panose="020B0604020202020204" pitchFamily="34" charset="0"/>
            </a:endParaRPr>
          </a:p>
          <a:p>
            <a:r>
              <a:rPr lang="en-US" sz="4000" dirty="0" smtClean="0">
                <a:solidFill>
                  <a:schemeClr val="tx1"/>
                </a:solidFill>
                <a:latin typeface="Arial" panose="020B0604020202020204" pitchFamily="34" charset="0"/>
                <a:cs typeface="Arial" panose="020B0604020202020204" pitchFamily="34" charset="0"/>
              </a:rPr>
              <a:t>That </a:t>
            </a:r>
            <a:r>
              <a:rPr lang="en-US" sz="4000" dirty="0">
                <a:solidFill>
                  <a:schemeClr val="tx1"/>
                </a:solidFill>
                <a:latin typeface="Arial" panose="020B0604020202020204" pitchFamily="34" charset="0"/>
                <a:cs typeface="Arial" panose="020B0604020202020204" pitchFamily="34" charset="0"/>
              </a:rPr>
              <a:t>seems </a:t>
            </a:r>
            <a:r>
              <a:rPr lang="en-US" sz="4000" dirty="0" smtClean="0">
                <a:solidFill>
                  <a:schemeClr val="tx1"/>
                </a:solidFill>
                <a:latin typeface="Arial" panose="020B0604020202020204" pitchFamily="34" charset="0"/>
                <a:cs typeface="Arial" panose="020B0604020202020204" pitchFamily="34" charset="0"/>
              </a:rPr>
              <a:t>inefficient </a:t>
            </a:r>
            <a:r>
              <a:rPr lang="en-US" sz="4000" dirty="0">
                <a:solidFill>
                  <a:schemeClr val="tx1"/>
                </a:solidFill>
                <a:latin typeface="Arial" panose="020B0604020202020204" pitchFamily="34" charset="0"/>
                <a:cs typeface="Arial" panose="020B0604020202020204" pitchFamily="34" charset="0"/>
              </a:rPr>
              <a:t>to have to update a cookbook recipe. </a:t>
            </a:r>
          </a:p>
          <a:p>
            <a:endParaRPr lang="en-US" sz="4000" dirty="0" smtClean="0">
              <a:solidFill>
                <a:schemeClr val="tx1"/>
              </a:solidFill>
              <a:latin typeface="Arial" panose="020B0604020202020204" pitchFamily="34" charset="0"/>
              <a:cs typeface="Arial" panose="020B0604020202020204" pitchFamily="34"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28009523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The Chef Server and Search</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5</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8" name="Text Placeholder 4"/>
          <p:cNvSpPr>
            <a:spLocks noGrp="1"/>
          </p:cNvSpPr>
          <p:nvPr>
            <p:ph type="body" sz="quarter" idx="12"/>
          </p:nvPr>
        </p:nvSpPr>
        <p:spPr>
          <a:xfrm>
            <a:off x="286695" y="7120369"/>
            <a:ext cx="7233766" cy="658520"/>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309025" lvl="1"/>
            <a:r>
              <a:rPr lang="en-US" sz="2800" dirty="0">
                <a:solidFill>
                  <a:schemeClr val="tx1"/>
                </a:solidFill>
                <a:latin typeface="Arial" panose="020B0604020202020204" pitchFamily="34" charset="0"/>
                <a:cs typeface="Arial" panose="020B0604020202020204" pitchFamily="34" charset="0"/>
                <a:hlinkClick r:id="rId3"/>
              </a:rPr>
              <a:t>https://</a:t>
            </a:r>
            <a:r>
              <a:rPr lang="en-US" sz="2800" dirty="0" smtClean="0">
                <a:solidFill>
                  <a:schemeClr val="tx1"/>
                </a:solidFill>
                <a:latin typeface="Arial" panose="020B0604020202020204" pitchFamily="34" charset="0"/>
                <a:cs typeface="Arial" panose="020B0604020202020204" pitchFamily="34" charset="0"/>
                <a:hlinkClick r:id="rId3"/>
              </a:rPr>
              <a:t>docs.chef.io/chef_search.html</a:t>
            </a:r>
            <a:endParaRPr lang="en-US" sz="2800" dirty="0" smtClean="0">
              <a:solidFill>
                <a:schemeClr val="tx1"/>
              </a:solidFill>
              <a:latin typeface="Arial" panose="020B0604020202020204" pitchFamily="34" charset="0"/>
              <a:cs typeface="Arial" panose="020B0604020202020204" pitchFamily="34" charset="0"/>
            </a:endParaRPr>
          </a:p>
          <a:p>
            <a:pPr marL="309025" lvl="1"/>
            <a:endParaRPr lang="en-US" sz="3200" dirty="0">
              <a:solidFill>
                <a:schemeClr val="tx1"/>
              </a:solidFill>
              <a:latin typeface="Arial" panose="020B0604020202020204" pitchFamily="34" charset="0"/>
              <a:cs typeface="Arial" panose="020B0604020202020204" pitchFamily="34" charset="0"/>
            </a:endParaRPr>
          </a:p>
          <a:p>
            <a:pPr marL="309025" lvl="1"/>
            <a:endParaRPr lang="en-US" sz="3200" dirty="0" smtClean="0"/>
          </a:p>
        </p:txBody>
      </p:sp>
      <p:pic>
        <p:nvPicPr>
          <p:cNvPr id="25" name="Picture 2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60029" y="3542011"/>
            <a:ext cx="1636811" cy="1745180"/>
          </a:xfrm>
          <a:prstGeom prst="rect">
            <a:avLst/>
          </a:prstGeom>
        </p:spPr>
      </p:pic>
      <p:sp>
        <p:nvSpPr>
          <p:cNvPr id="26" name="Text Placeholder 2"/>
          <p:cNvSpPr txBox="1">
            <a:spLocks/>
          </p:cNvSpPr>
          <p:nvPr/>
        </p:nvSpPr>
        <p:spPr bwMode="white">
          <a:xfrm>
            <a:off x="7520461" y="5148033"/>
            <a:ext cx="1843460" cy="722910"/>
          </a:xfrm>
          <a:prstGeom prst="rect">
            <a:avLst/>
          </a:prstGeom>
        </p:spPr>
        <p:txBody>
          <a:bodyPr vert="horz" wrap="square" lIns="0" tIns="0" rIns="0" bIns="0" rtlCol="0">
            <a:normAutofit fontScale="925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b="1" dirty="0" smtClean="0"/>
              <a:t>Chef Server</a:t>
            </a:r>
            <a:endParaRPr lang="en-US" sz="2667" b="1" dirty="0"/>
          </a:p>
          <a:p>
            <a:endParaRPr lang="en-US" sz="2667" dirty="0"/>
          </a:p>
          <a:p>
            <a:endParaRPr lang="en-US" sz="2667" dirty="0"/>
          </a:p>
          <a:p>
            <a:endParaRPr lang="en-US" sz="4267" dirty="0"/>
          </a:p>
        </p:txBody>
      </p:sp>
      <p:cxnSp>
        <p:nvCxnSpPr>
          <p:cNvPr id="10" name="Straight Connector 9"/>
          <p:cNvCxnSpPr/>
          <p:nvPr/>
        </p:nvCxnSpPr>
        <p:spPr>
          <a:xfrm flipH="1">
            <a:off x="8988352" y="2562319"/>
            <a:ext cx="2101180" cy="136765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30" name="Straight Connector 29"/>
          <p:cNvCxnSpPr/>
          <p:nvPr/>
        </p:nvCxnSpPr>
        <p:spPr>
          <a:xfrm flipH="1" flipV="1">
            <a:off x="8988351" y="4580995"/>
            <a:ext cx="2101181" cy="1474103"/>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sp>
        <p:nvSpPr>
          <p:cNvPr id="35" name="Text Placeholder 4"/>
          <p:cNvSpPr txBox="1">
            <a:spLocks/>
          </p:cNvSpPr>
          <p:nvPr/>
        </p:nvSpPr>
        <p:spPr bwMode="white">
          <a:xfrm>
            <a:off x="615728" y="2035285"/>
            <a:ext cx="5979629" cy="3835658"/>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spcAft>
                <a:spcPts val="800"/>
              </a:spcAft>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spcAft>
                <a:spcPts val="800"/>
              </a:spcAft>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spcAft>
                <a:spcPts val="800"/>
              </a:spcAft>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spcAft>
                <a:spcPts val="800"/>
              </a:spcAft>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spcAft>
                <a:spcPts val="800"/>
              </a:spcAft>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309025" lvl="1"/>
            <a:r>
              <a:rPr lang="en-US" sz="3200" dirty="0" smtClean="0">
                <a:solidFill>
                  <a:schemeClr val="tx1"/>
                </a:solidFill>
                <a:latin typeface="Arial" panose="020B0604020202020204" pitchFamily="34" charset="0"/>
                <a:cs typeface="Arial" panose="020B0604020202020204" pitchFamily="34" charset="0"/>
              </a:rPr>
              <a:t>Chef Server maintains a representation of all the nodes within our infrastructure that can be searched on. </a:t>
            </a:r>
          </a:p>
          <a:p>
            <a:pPr marL="309025" lvl="1"/>
            <a:endParaRPr lang="en-US" sz="3200" dirty="0">
              <a:solidFill>
                <a:schemeClr val="tx1"/>
              </a:solidFill>
              <a:latin typeface="Arial" panose="020B0604020202020204" pitchFamily="34" charset="0"/>
              <a:cs typeface="Arial" panose="020B0604020202020204" pitchFamily="34" charset="0"/>
            </a:endParaRPr>
          </a:p>
          <a:p>
            <a:pPr marL="309025" lvl="1"/>
            <a:r>
              <a:rPr lang="en-US" sz="3200" dirty="0">
                <a:solidFill>
                  <a:schemeClr val="tx1"/>
                </a:solidFill>
                <a:latin typeface="Arial" panose="020B0604020202020204" pitchFamily="34" charset="0"/>
                <a:cs typeface="Arial" panose="020B0604020202020204" pitchFamily="34" charset="0"/>
              </a:rPr>
              <a:t>Search is a service discovery tool that allows us to query the Chef Server. </a:t>
            </a:r>
            <a:endParaRPr lang="en-US" sz="3200" dirty="0" smtClean="0"/>
          </a:p>
        </p:txBody>
      </p:sp>
      <p:sp>
        <p:nvSpPr>
          <p:cNvPr id="36" name="Text Placeholder 4"/>
          <p:cNvSpPr txBox="1">
            <a:spLocks/>
          </p:cNvSpPr>
          <p:nvPr/>
        </p:nvSpPr>
        <p:spPr bwMode="white">
          <a:xfrm>
            <a:off x="8307421" y="7120369"/>
            <a:ext cx="8353793" cy="661760"/>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spcAft>
                <a:spcPts val="800"/>
              </a:spcAft>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spcAft>
                <a:spcPts val="800"/>
              </a:spcAft>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spcAft>
                <a:spcPts val="800"/>
              </a:spcAft>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spcAft>
                <a:spcPts val="800"/>
              </a:spcAft>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spcAft>
                <a:spcPts val="800"/>
              </a:spcAft>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309025" lvl="1"/>
            <a:r>
              <a:rPr lang="en-US" sz="2800" dirty="0">
                <a:solidFill>
                  <a:schemeClr val="tx1"/>
                </a:solidFill>
                <a:latin typeface="Arial" panose="020B0604020202020204" pitchFamily="34" charset="0"/>
                <a:cs typeface="Arial" panose="020B0604020202020204" pitchFamily="34" charset="0"/>
                <a:hlinkClick r:id="rId5"/>
              </a:rPr>
              <a:t>https://</a:t>
            </a:r>
            <a:r>
              <a:rPr lang="en-US" sz="2800" dirty="0" smtClean="0">
                <a:solidFill>
                  <a:schemeClr val="tx1"/>
                </a:solidFill>
                <a:latin typeface="Arial" panose="020B0604020202020204" pitchFamily="34" charset="0"/>
                <a:cs typeface="Arial" panose="020B0604020202020204" pitchFamily="34" charset="0"/>
                <a:hlinkClick r:id="rId5"/>
              </a:rPr>
              <a:t>docs.chef.io/chef_search.html#search-indexes</a:t>
            </a:r>
            <a:endParaRPr lang="en-US" sz="2800" dirty="0" smtClean="0">
              <a:solidFill>
                <a:schemeClr val="tx1"/>
              </a:solidFill>
              <a:latin typeface="Arial" panose="020B0604020202020204" pitchFamily="34" charset="0"/>
              <a:cs typeface="Arial" panose="020B0604020202020204" pitchFamily="34" charset="0"/>
            </a:endParaRPr>
          </a:p>
          <a:p>
            <a:pPr marL="309025" lvl="1"/>
            <a:endParaRPr lang="en-US" sz="2800" dirty="0">
              <a:solidFill>
                <a:schemeClr val="tx1"/>
              </a:solidFill>
              <a:latin typeface="Arial" panose="020B0604020202020204" pitchFamily="34" charset="0"/>
              <a:cs typeface="Arial" panose="020B0604020202020204" pitchFamily="34" charset="0"/>
            </a:endParaRPr>
          </a:p>
          <a:p>
            <a:pPr marL="309025" lvl="1"/>
            <a:endParaRPr lang="en-US" sz="3200" dirty="0" smtClean="0">
              <a:solidFill>
                <a:schemeClr val="tx1"/>
              </a:solidFill>
              <a:latin typeface="Arial" panose="020B0604020202020204" pitchFamily="34" charset="0"/>
              <a:cs typeface="Arial" panose="020B0604020202020204" pitchFamily="34" charset="0"/>
            </a:endParaRPr>
          </a:p>
          <a:p>
            <a:pPr marL="309025" lvl="1"/>
            <a:endParaRPr lang="en-US" sz="3200" dirty="0" smtClean="0"/>
          </a:p>
        </p:txBody>
      </p:sp>
      <p:graphicFrame>
        <p:nvGraphicFramePr>
          <p:cNvPr id="5" name="Table 4"/>
          <p:cNvGraphicFramePr>
            <a:graphicFrameLocks noGrp="1"/>
          </p:cNvGraphicFramePr>
          <p:nvPr>
            <p:extLst>
              <p:ext uri="{D42A27DB-BD31-4B8C-83A1-F6EECF244321}">
                <p14:modId xmlns:p14="http://schemas.microsoft.com/office/powerpoint/2010/main" val="1043569018"/>
              </p:ext>
            </p:extLst>
          </p:nvPr>
        </p:nvGraphicFramePr>
        <p:xfrm>
          <a:off x="11065271" y="2562319"/>
          <a:ext cx="4965908" cy="3492779"/>
        </p:xfrm>
        <a:graphic>
          <a:graphicData uri="http://schemas.openxmlformats.org/drawingml/2006/table">
            <a:tbl>
              <a:tblPr firstRow="1" bandRow="1">
                <a:tableStyleId>{5940675A-B579-460E-94D1-54222C63F5DA}</a:tableStyleId>
              </a:tblPr>
              <a:tblGrid>
                <a:gridCol w="2482954"/>
                <a:gridCol w="2482954"/>
              </a:tblGrid>
              <a:tr h="3492779">
                <a:tc>
                  <a:txBody>
                    <a:bodyPr/>
                    <a:lstStyle/>
                    <a:p>
                      <a:pPr algn="ctr"/>
                      <a:r>
                        <a:rPr lang="en-US" b="1" dirty="0" smtClean="0"/>
                        <a:t>Web Nodes</a:t>
                      </a:r>
                    </a:p>
                    <a:p>
                      <a:pPr algn="ctr"/>
                      <a:endParaRPr lang="en-US" dirty="0" smtClean="0"/>
                    </a:p>
                    <a:p>
                      <a:pPr algn="l"/>
                      <a:r>
                        <a:rPr lang="en-US" dirty="0" smtClean="0"/>
                        <a:t>Node 1</a:t>
                      </a:r>
                    </a:p>
                    <a:p>
                      <a:pPr algn="l"/>
                      <a:endParaRPr lang="en-US" dirty="0" smtClean="0"/>
                    </a:p>
                    <a:p>
                      <a:pPr algn="l"/>
                      <a:r>
                        <a:rPr lang="en-US" dirty="0" smtClean="0"/>
                        <a:t>Node 3</a:t>
                      </a:r>
                    </a:p>
                    <a:p>
                      <a:pPr algn="l"/>
                      <a:endParaRPr lang="en-US" dirty="0" smtClean="0"/>
                    </a:p>
                    <a:p>
                      <a:pPr algn="l"/>
                      <a:r>
                        <a:rPr lang="en-US" dirty="0" smtClean="0"/>
                        <a:t>Node 8</a:t>
                      </a:r>
                      <a:endParaRPr lang="en-US" b="0" dirty="0"/>
                    </a:p>
                  </a:txBody>
                  <a:tcPr/>
                </a:tc>
                <a:tc>
                  <a:txBody>
                    <a:bodyPr/>
                    <a:lstStyle/>
                    <a:p>
                      <a:pPr algn="ctr"/>
                      <a:r>
                        <a:rPr lang="en-US" b="1" dirty="0" smtClean="0"/>
                        <a:t>Proxy Nodes</a:t>
                      </a:r>
                    </a:p>
                    <a:p>
                      <a:pPr algn="ctr"/>
                      <a:endParaRPr lang="en-US" b="1" dirty="0" smtClean="0"/>
                    </a:p>
                    <a:p>
                      <a:pPr algn="l"/>
                      <a:r>
                        <a:rPr lang="en-US" b="0" dirty="0" smtClean="0"/>
                        <a:t>Node</a:t>
                      </a:r>
                      <a:r>
                        <a:rPr lang="en-US" b="0" baseline="0" dirty="0" smtClean="0"/>
                        <a:t> 2</a:t>
                      </a:r>
                    </a:p>
                    <a:p>
                      <a:pPr algn="l"/>
                      <a:endParaRPr lang="en-US" b="0" baseline="0" dirty="0" smtClean="0"/>
                    </a:p>
                    <a:p>
                      <a:pPr algn="l"/>
                      <a:r>
                        <a:rPr lang="en-US" b="0" baseline="0" dirty="0" smtClean="0"/>
                        <a:t>Node 5</a:t>
                      </a:r>
                    </a:p>
                    <a:p>
                      <a:pPr algn="l"/>
                      <a:endParaRPr lang="en-US" b="0" baseline="0" dirty="0" smtClean="0"/>
                    </a:p>
                    <a:p>
                      <a:pPr algn="l"/>
                      <a:r>
                        <a:rPr lang="en-US" b="0" baseline="0" dirty="0" smtClean="0"/>
                        <a:t>Node 6</a:t>
                      </a:r>
                      <a:endParaRPr lang="en-US" b="0" dirty="0"/>
                    </a:p>
                  </a:txBody>
                  <a:tcPr/>
                </a:tc>
              </a:tr>
            </a:tbl>
          </a:graphicData>
        </a:graphic>
      </p:graphicFrame>
    </p:spTree>
    <p:extLst>
      <p:ext uri="{BB962C8B-B14F-4D97-AF65-F5344CB8AC3E}">
        <p14:creationId xmlns:p14="http://schemas.microsoft.com/office/powerpoint/2010/main" val="1239729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The Chef Server and Search</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25" name="Picture 2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60029" y="3542011"/>
            <a:ext cx="1636811" cy="1745180"/>
          </a:xfrm>
          <a:prstGeom prst="rect">
            <a:avLst/>
          </a:prstGeom>
        </p:spPr>
      </p:pic>
      <p:sp>
        <p:nvSpPr>
          <p:cNvPr id="26" name="Text Placeholder 2"/>
          <p:cNvSpPr txBox="1">
            <a:spLocks/>
          </p:cNvSpPr>
          <p:nvPr/>
        </p:nvSpPr>
        <p:spPr bwMode="white">
          <a:xfrm>
            <a:off x="7520461" y="5148033"/>
            <a:ext cx="1843460" cy="722910"/>
          </a:xfrm>
          <a:prstGeom prst="rect">
            <a:avLst/>
          </a:prstGeom>
        </p:spPr>
        <p:txBody>
          <a:bodyPr vert="horz" wrap="square" lIns="0" tIns="0" rIns="0" bIns="0" rtlCol="0">
            <a:normAutofit fontScale="925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b="1" dirty="0" smtClean="0"/>
              <a:t>Chef Server</a:t>
            </a:r>
            <a:endParaRPr lang="en-US" sz="2667" b="1" dirty="0"/>
          </a:p>
          <a:p>
            <a:endParaRPr lang="en-US" sz="2667" dirty="0"/>
          </a:p>
          <a:p>
            <a:endParaRPr lang="en-US" sz="2667" dirty="0"/>
          </a:p>
          <a:p>
            <a:endParaRPr lang="en-US" sz="4267" dirty="0"/>
          </a:p>
        </p:txBody>
      </p:sp>
      <p:cxnSp>
        <p:nvCxnSpPr>
          <p:cNvPr id="10" name="Straight Connector 9"/>
          <p:cNvCxnSpPr/>
          <p:nvPr/>
        </p:nvCxnSpPr>
        <p:spPr>
          <a:xfrm flipH="1">
            <a:off x="8988352" y="2562319"/>
            <a:ext cx="2101180" cy="136765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30" name="Straight Connector 29"/>
          <p:cNvCxnSpPr/>
          <p:nvPr/>
        </p:nvCxnSpPr>
        <p:spPr>
          <a:xfrm flipH="1" flipV="1">
            <a:off x="8988351" y="4580995"/>
            <a:ext cx="2101181" cy="1474103"/>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sp>
        <p:nvSpPr>
          <p:cNvPr id="35" name="Text Placeholder 4"/>
          <p:cNvSpPr txBox="1">
            <a:spLocks/>
          </p:cNvSpPr>
          <p:nvPr/>
        </p:nvSpPr>
        <p:spPr bwMode="white">
          <a:xfrm>
            <a:off x="615728" y="2035285"/>
            <a:ext cx="5979629" cy="3835658"/>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spcAft>
                <a:spcPts val="800"/>
              </a:spcAft>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spcAft>
                <a:spcPts val="800"/>
              </a:spcAft>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spcAft>
                <a:spcPts val="800"/>
              </a:spcAft>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spcAft>
                <a:spcPts val="800"/>
              </a:spcAft>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spcAft>
                <a:spcPts val="800"/>
              </a:spcAft>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marL="309025" lvl="1"/>
            <a:r>
              <a:rPr lang="en-US" sz="3200" dirty="0">
                <a:solidFill>
                  <a:schemeClr val="tx1"/>
                </a:solidFill>
                <a:latin typeface="Arial" panose="020B0604020202020204" pitchFamily="34" charset="0"/>
                <a:cs typeface="Arial" panose="020B0604020202020204" pitchFamily="34" charset="0"/>
              </a:rPr>
              <a:t>We can ask the Chef Server to </a:t>
            </a:r>
            <a:r>
              <a:rPr lang="en-US" sz="3200" dirty="0" smtClean="0">
                <a:solidFill>
                  <a:schemeClr val="tx1"/>
                </a:solidFill>
                <a:latin typeface="Arial" panose="020B0604020202020204" pitchFamily="34" charset="0"/>
                <a:cs typeface="Arial" panose="020B0604020202020204" pitchFamily="34" charset="0"/>
              </a:rPr>
              <a:t>return all </a:t>
            </a:r>
            <a:r>
              <a:rPr lang="en-US" sz="3200" dirty="0">
                <a:solidFill>
                  <a:schemeClr val="tx1"/>
                </a:solidFill>
                <a:latin typeface="Arial" panose="020B0604020202020204" pitchFamily="34" charset="0"/>
                <a:cs typeface="Arial" panose="020B0604020202020204" pitchFamily="34" charset="0"/>
              </a:rPr>
              <a:t>the nodes or a subset of nodes based on the query syntax that we provide it </a:t>
            </a:r>
            <a:r>
              <a:rPr lang="en-US" sz="3200" dirty="0" smtClean="0">
                <a:solidFill>
                  <a:schemeClr val="tx1"/>
                </a:solidFill>
                <a:latin typeface="Arial" panose="020B0604020202020204" pitchFamily="34" charset="0"/>
                <a:cs typeface="Arial" panose="020B0604020202020204" pitchFamily="34" charset="0"/>
              </a:rPr>
              <a:t> through `knife </a:t>
            </a:r>
            <a:r>
              <a:rPr lang="en-US" sz="3200" dirty="0">
                <a:solidFill>
                  <a:schemeClr val="tx1"/>
                </a:solidFill>
                <a:latin typeface="Arial" panose="020B0604020202020204" pitchFamily="34" charset="0"/>
                <a:cs typeface="Arial" panose="020B0604020202020204" pitchFamily="34" charset="0"/>
              </a:rPr>
              <a:t>search` or within our recipes through `search`.</a:t>
            </a:r>
          </a:p>
          <a:p>
            <a:pPr marL="309025" lvl="1"/>
            <a:endParaRPr lang="en-US" sz="3200" dirty="0">
              <a:solidFill>
                <a:schemeClr val="tx1"/>
              </a:solidFill>
              <a:latin typeface="Arial" panose="020B0604020202020204" pitchFamily="34" charset="0"/>
              <a:cs typeface="Arial" panose="020B0604020202020204" pitchFamily="34" charset="0"/>
            </a:endParaRPr>
          </a:p>
        </p:txBody>
      </p:sp>
      <p:graphicFrame>
        <p:nvGraphicFramePr>
          <p:cNvPr id="5" name="Table 4"/>
          <p:cNvGraphicFramePr>
            <a:graphicFrameLocks noGrp="1"/>
          </p:cNvGraphicFramePr>
          <p:nvPr/>
        </p:nvGraphicFramePr>
        <p:xfrm>
          <a:off x="11065271" y="2562319"/>
          <a:ext cx="4965908" cy="3492779"/>
        </p:xfrm>
        <a:graphic>
          <a:graphicData uri="http://schemas.openxmlformats.org/drawingml/2006/table">
            <a:tbl>
              <a:tblPr firstRow="1" bandRow="1">
                <a:tableStyleId>{5940675A-B579-460E-94D1-54222C63F5DA}</a:tableStyleId>
              </a:tblPr>
              <a:tblGrid>
                <a:gridCol w="2482954"/>
                <a:gridCol w="2482954"/>
              </a:tblGrid>
              <a:tr h="3492779">
                <a:tc>
                  <a:txBody>
                    <a:bodyPr/>
                    <a:lstStyle/>
                    <a:p>
                      <a:pPr algn="ctr"/>
                      <a:r>
                        <a:rPr lang="en-US" b="1" dirty="0" smtClean="0"/>
                        <a:t>Web Nodes</a:t>
                      </a:r>
                    </a:p>
                    <a:p>
                      <a:pPr algn="ctr"/>
                      <a:endParaRPr lang="en-US" dirty="0" smtClean="0"/>
                    </a:p>
                    <a:p>
                      <a:pPr algn="l"/>
                      <a:r>
                        <a:rPr lang="en-US" dirty="0" smtClean="0"/>
                        <a:t>Node 1</a:t>
                      </a:r>
                    </a:p>
                    <a:p>
                      <a:pPr algn="l"/>
                      <a:endParaRPr lang="en-US" dirty="0" smtClean="0"/>
                    </a:p>
                    <a:p>
                      <a:pPr algn="l"/>
                      <a:r>
                        <a:rPr lang="en-US" dirty="0" smtClean="0"/>
                        <a:t>Node 3</a:t>
                      </a:r>
                    </a:p>
                    <a:p>
                      <a:pPr algn="l"/>
                      <a:endParaRPr lang="en-US" dirty="0" smtClean="0"/>
                    </a:p>
                    <a:p>
                      <a:pPr algn="l"/>
                      <a:r>
                        <a:rPr lang="en-US" dirty="0" smtClean="0"/>
                        <a:t>Node 8</a:t>
                      </a:r>
                      <a:endParaRPr lang="en-US" b="0" dirty="0"/>
                    </a:p>
                  </a:txBody>
                  <a:tcPr/>
                </a:tc>
                <a:tc>
                  <a:txBody>
                    <a:bodyPr/>
                    <a:lstStyle/>
                    <a:p>
                      <a:pPr algn="ctr"/>
                      <a:r>
                        <a:rPr lang="en-US" b="1" dirty="0" smtClean="0"/>
                        <a:t>Proxy Nodes</a:t>
                      </a:r>
                    </a:p>
                    <a:p>
                      <a:pPr algn="ctr"/>
                      <a:endParaRPr lang="en-US" b="1" dirty="0" smtClean="0"/>
                    </a:p>
                    <a:p>
                      <a:pPr algn="l"/>
                      <a:r>
                        <a:rPr lang="en-US" b="0" dirty="0" smtClean="0"/>
                        <a:t>Node</a:t>
                      </a:r>
                      <a:r>
                        <a:rPr lang="en-US" b="0" baseline="0" dirty="0" smtClean="0"/>
                        <a:t> 2</a:t>
                      </a:r>
                    </a:p>
                    <a:p>
                      <a:pPr algn="l"/>
                      <a:endParaRPr lang="en-US" b="0" baseline="0" dirty="0" smtClean="0"/>
                    </a:p>
                    <a:p>
                      <a:pPr algn="l"/>
                      <a:r>
                        <a:rPr lang="en-US" b="0" baseline="0" dirty="0" smtClean="0"/>
                        <a:t>Node 5</a:t>
                      </a:r>
                    </a:p>
                    <a:p>
                      <a:pPr algn="l"/>
                      <a:endParaRPr lang="en-US" b="0" baseline="0" dirty="0" smtClean="0"/>
                    </a:p>
                    <a:p>
                      <a:pPr algn="l"/>
                      <a:r>
                        <a:rPr lang="en-US" b="0" baseline="0" dirty="0" smtClean="0"/>
                        <a:t>Node 6</a:t>
                      </a:r>
                      <a:endParaRPr lang="en-US" b="0" dirty="0"/>
                    </a:p>
                  </a:txBody>
                  <a:tcPr/>
                </a:tc>
              </a:tr>
            </a:tbl>
          </a:graphicData>
        </a:graphic>
      </p:graphicFrame>
    </p:spTree>
    <p:extLst>
      <p:ext uri="{BB962C8B-B14F-4D97-AF65-F5344CB8AC3E}">
        <p14:creationId xmlns:p14="http://schemas.microsoft.com/office/powerpoint/2010/main" val="27902531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Criteria</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7</a:t>
            </a:fld>
            <a:endParaRPr lang="en-US" dirty="0"/>
          </a:p>
        </p:txBody>
      </p:sp>
      <p:sp>
        <p:nvSpPr>
          <p:cNvPr id="17" name="Text Placeholder 4"/>
          <p:cNvSpPr>
            <a:spLocks noGrp="1"/>
          </p:cNvSpPr>
          <p:nvPr>
            <p:ph type="body" sz="quarter" idx="12"/>
          </p:nvPr>
        </p:nvSpPr>
        <p:spPr>
          <a:xfrm>
            <a:off x="677333" y="1396503"/>
            <a:ext cx="11691130"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The </a:t>
            </a:r>
            <a:r>
              <a:rPr lang="en-US" dirty="0"/>
              <a:t>search criteria that we have been using up to this point is </a:t>
            </a:r>
            <a:r>
              <a:rPr lang="en-US" dirty="0" smtClean="0"/>
              <a:t>"*:*"</a:t>
            </a:r>
          </a:p>
          <a:p>
            <a:pPr lvl="1"/>
            <a:endParaRPr lang="en-US" dirty="0"/>
          </a:p>
          <a:p>
            <a:pPr lvl="1"/>
            <a:r>
              <a:rPr lang="en-US" dirty="0"/>
              <a:t>Querying and returning every node is not </a:t>
            </a:r>
            <a:r>
              <a:rPr lang="en-US" dirty="0" smtClean="0"/>
              <a:t>what we need </a:t>
            </a:r>
            <a:r>
              <a:rPr lang="en-US" dirty="0"/>
              <a:t>to solve our current problem. </a:t>
            </a:r>
            <a:endParaRPr lang="en-US" dirty="0" smtClean="0"/>
          </a:p>
          <a:p>
            <a:pPr lvl="1"/>
            <a:endParaRPr lang="en-US" dirty="0"/>
          </a:p>
          <a:p>
            <a:pPr lvl="1"/>
            <a:r>
              <a:rPr lang="en-US" dirty="0" smtClean="0"/>
              <a:t>Scenario: We </a:t>
            </a:r>
            <a:r>
              <a:rPr lang="en-US" dirty="0"/>
              <a:t>want only to return a subset of our </a:t>
            </a:r>
            <a:r>
              <a:rPr lang="en-US" dirty="0" smtClean="0"/>
              <a:t>nodes--only </a:t>
            </a:r>
            <a:r>
              <a:rPr lang="en-US" dirty="0"/>
              <a:t>the nodes that are webservers.</a:t>
            </a:r>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346349" y="2713379"/>
            <a:ext cx="2585083" cy="2712218"/>
          </a:xfrm>
          <a:prstGeom prst="rect">
            <a:avLst/>
          </a:prstGeom>
        </p:spPr>
      </p:pic>
    </p:spTree>
    <p:extLst>
      <p:ext uri="{BB962C8B-B14F-4D97-AF65-F5344CB8AC3E}">
        <p14:creationId xmlns:p14="http://schemas.microsoft.com/office/powerpoint/2010/main" val="1496705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8</a:t>
            </a:fld>
            <a:endParaRPr lang="en-US" dirty="0"/>
          </a:p>
        </p:txBody>
      </p:sp>
      <p:sp>
        <p:nvSpPr>
          <p:cNvPr id="17" name="Text Placeholder 4"/>
          <p:cNvSpPr>
            <a:spLocks noGrp="1"/>
          </p:cNvSpPr>
          <p:nvPr>
            <p:ph type="body" sz="quarter" idx="12"/>
          </p:nvPr>
        </p:nvSpPr>
        <p:spPr>
          <a:xfrm>
            <a:off x="677333" y="1396502"/>
            <a:ext cx="14532930" cy="6577065"/>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sz="3600" dirty="0"/>
              <a:t> A search </a:t>
            </a:r>
            <a:r>
              <a:rPr lang="en-US" sz="3600" dirty="0" smtClean="0"/>
              <a:t>can </a:t>
            </a:r>
            <a:r>
              <a:rPr lang="en-US" sz="3600" dirty="0"/>
              <a:t>be done from several </a:t>
            </a:r>
            <a:r>
              <a:rPr lang="en-US" sz="3600" dirty="0" smtClean="0"/>
              <a:t>locations, including:</a:t>
            </a:r>
          </a:p>
          <a:p>
            <a:pPr marL="880526" lvl="1" indent="-571500">
              <a:buFont typeface="Arial" panose="020B0604020202020204" pitchFamily="34" charset="0"/>
              <a:buChar char="•"/>
            </a:pPr>
            <a:r>
              <a:rPr lang="en-US" sz="3600" dirty="0" smtClean="0"/>
              <a:t>From </a:t>
            </a:r>
            <a:r>
              <a:rPr lang="en-US" sz="3600" dirty="0"/>
              <a:t>within a </a:t>
            </a:r>
            <a:r>
              <a:rPr lang="en-US" sz="3600" dirty="0" smtClean="0"/>
              <a:t>recipe</a:t>
            </a:r>
            <a:r>
              <a:rPr lang="en-US" sz="3600" dirty="0"/>
              <a:t>.</a:t>
            </a:r>
            <a:endParaRPr lang="en-US" sz="3600" dirty="0" smtClean="0"/>
          </a:p>
          <a:p>
            <a:pPr marL="880526" lvl="1" indent="-571500">
              <a:buFont typeface="Arial" panose="020B0604020202020204" pitchFamily="34" charset="0"/>
              <a:buChar char="•"/>
            </a:pPr>
            <a:r>
              <a:rPr lang="en-US" sz="3600" dirty="0" smtClean="0"/>
              <a:t>By </a:t>
            </a:r>
            <a:r>
              <a:rPr lang="en-US" sz="3600" dirty="0"/>
              <a:t>using the search subcommand in </a:t>
            </a:r>
            <a:r>
              <a:rPr lang="en-US" sz="3600" dirty="0" smtClean="0"/>
              <a:t>knife</a:t>
            </a:r>
            <a:r>
              <a:rPr lang="en-US" sz="3600" dirty="0"/>
              <a:t>.</a:t>
            </a:r>
            <a:endParaRPr lang="en-US" sz="3600" dirty="0" smtClean="0"/>
          </a:p>
          <a:p>
            <a:pPr marL="880526" lvl="1" indent="-571500">
              <a:buFont typeface="Arial" panose="020B0604020202020204" pitchFamily="34" charset="0"/>
              <a:buChar char="•"/>
            </a:pPr>
            <a:r>
              <a:rPr lang="en-US" sz="3600" dirty="0" smtClean="0"/>
              <a:t>Using </a:t>
            </a:r>
            <a:r>
              <a:rPr lang="en-US" sz="3600" dirty="0"/>
              <a:t>the /search or /search/INDEX endpoints in the Chef server API</a:t>
            </a:r>
            <a:r>
              <a:rPr lang="en-US" sz="3600" dirty="0" smtClean="0"/>
              <a:t>.</a:t>
            </a:r>
          </a:p>
          <a:p>
            <a:pPr marL="880526" lvl="1" indent="-571500">
              <a:buFont typeface="Arial" panose="020B0604020202020204" pitchFamily="34" charset="0"/>
              <a:buChar char="•"/>
            </a:pPr>
            <a:r>
              <a:rPr lang="en-US" sz="3600" dirty="0" smtClean="0"/>
              <a:t>Etc.</a:t>
            </a:r>
          </a:p>
          <a:p>
            <a:pPr marL="880526" lvl="1" indent="-571500">
              <a:buFont typeface="Arial" panose="020B0604020202020204" pitchFamily="34" charset="0"/>
              <a:buChar char="•"/>
            </a:pPr>
            <a:endParaRPr lang="en-US" sz="3600" dirty="0"/>
          </a:p>
          <a:p>
            <a:pPr lvl="1"/>
            <a:r>
              <a:rPr lang="en-US" sz="3600" dirty="0" smtClean="0"/>
              <a:t>In this module we will focus on using Search from within a recipe.</a:t>
            </a:r>
            <a:endParaRPr lang="en-US" sz="3600"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1417655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Search Syntax</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9</a:t>
            </a:fld>
            <a:endParaRPr lang="en-US" dirty="0"/>
          </a:p>
        </p:txBody>
      </p:sp>
      <p:sp>
        <p:nvSpPr>
          <p:cNvPr id="17" name="Text Placeholder 4"/>
          <p:cNvSpPr>
            <a:spLocks noGrp="1"/>
          </p:cNvSpPr>
          <p:nvPr>
            <p:ph type="body" sz="quarter" idx="12"/>
          </p:nvPr>
        </p:nvSpPr>
        <p:spPr>
          <a:xfrm>
            <a:off x="677333" y="1396502"/>
            <a:ext cx="14532930" cy="6577065"/>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sz="3600" dirty="0"/>
              <a:t>A search query is comprised of two parts: the key and the search pattern. A search query has the following syntax</a:t>
            </a:r>
            <a:r>
              <a:rPr lang="en-US" sz="3600" dirty="0" smtClean="0"/>
              <a:t>:</a:t>
            </a:r>
          </a:p>
          <a:p>
            <a:pPr lvl="1"/>
            <a:endParaRPr lang="en-US" sz="3600" dirty="0" smtClean="0"/>
          </a:p>
          <a:p>
            <a:pPr lvl="1"/>
            <a:r>
              <a:rPr lang="en-US" sz="3600" dirty="0" smtClean="0">
                <a:solidFill>
                  <a:schemeClr val="accent1"/>
                </a:solidFill>
              </a:rPr>
              <a:t>key</a:t>
            </a:r>
            <a:r>
              <a:rPr lang="en-US" sz="3600" dirty="0" smtClean="0"/>
              <a:t>:search_pattern</a:t>
            </a:r>
          </a:p>
          <a:p>
            <a:pPr lvl="1"/>
            <a:endParaRPr lang="en-US" sz="3600" dirty="0" smtClean="0"/>
          </a:p>
          <a:p>
            <a:pPr lvl="1"/>
            <a:r>
              <a:rPr lang="en-US" sz="3600" dirty="0" smtClean="0"/>
              <a:t>...where </a:t>
            </a:r>
            <a:r>
              <a:rPr lang="en-US" sz="3600" dirty="0"/>
              <a:t>key is a field name that is found in the JSON description of an indexable object on the Chef server </a:t>
            </a:r>
            <a:r>
              <a:rPr lang="en-US" sz="3600" dirty="0" smtClean="0"/>
              <a:t>and </a:t>
            </a:r>
            <a:r>
              <a:rPr lang="en-US" sz="3600" dirty="0"/>
              <a:t>search_pattern defines what will be searched </a:t>
            </a:r>
            <a:r>
              <a:rPr lang="en-US" sz="3600" dirty="0" smtClean="0"/>
              <a:t>for</a:t>
            </a:r>
            <a:r>
              <a:rPr lang="en-US" sz="3600" dirty="0"/>
              <a:t>,</a:t>
            </a:r>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4630143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schemas.microsoft.com/office/2006/documentManagement/types"/>
    <ds:schemaRef ds:uri="http://purl.org/dc/terms/"/>
    <ds:schemaRef ds:uri="http://schemas.openxmlformats.org/package/2006/metadata/core-properties"/>
    <ds:schemaRef ds:uri="http://purl.org/dc/dcmitype/"/>
    <ds:schemaRef ds:uri="http://schemas.microsoft.com/office/infopath/2007/PartnerControls"/>
    <ds:schemaRef ds:uri="http://www.w3.org/XML/1998/namespace"/>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16908</TotalTime>
  <Words>3372</Words>
  <Application>Microsoft Office PowerPoint</Application>
  <PresentationFormat>Custom</PresentationFormat>
  <Paragraphs>462</Paragraphs>
  <Slides>32</Slides>
  <Notes>31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32</vt:i4>
      </vt:variant>
    </vt:vector>
  </HeadingPairs>
  <TitlesOfParts>
    <vt:vector size="39" baseType="lpstr">
      <vt:lpstr>Arial</vt:lpstr>
      <vt:lpstr>Calibri</vt:lpstr>
      <vt:lpstr>Courier New</vt:lpstr>
      <vt:lpstr>Inconsolata</vt:lpstr>
      <vt:lpstr>Lucida Grande</vt:lpstr>
      <vt:lpstr>Wingdings</vt:lpstr>
      <vt:lpstr>ChefDk3.2Template</vt:lpstr>
      <vt:lpstr>Search</vt:lpstr>
      <vt:lpstr>Objectives</vt:lpstr>
      <vt:lpstr>Search</vt:lpstr>
      <vt:lpstr>Search</vt:lpstr>
      <vt:lpstr>The Chef Server and Search</vt:lpstr>
      <vt:lpstr>The Chef Server and Search</vt:lpstr>
      <vt:lpstr>Search Criteria</vt:lpstr>
      <vt:lpstr>Search</vt:lpstr>
      <vt:lpstr>Search Syntax</vt:lpstr>
      <vt:lpstr>Search Syntax within a Recipe</vt:lpstr>
      <vt:lpstr>Hard Coding Example</vt:lpstr>
      <vt:lpstr>GE: Dynamic Web Proxy</vt:lpstr>
      <vt:lpstr>GE: Showing node1 Cloud Attributes</vt:lpstr>
      <vt:lpstr>GE: Showing node3 Cloud Attributes</vt:lpstr>
      <vt:lpstr>GE: Remove the Hard-coded Members</vt:lpstr>
      <vt:lpstr>GE: Use Search to Identify the Members</vt:lpstr>
      <vt:lpstr>Use Search to Identify the Members</vt:lpstr>
      <vt:lpstr>TBD Creating a </vt:lpstr>
      <vt:lpstr>TBD Creating a </vt:lpstr>
      <vt:lpstr>Dynamic Web Proxy</vt:lpstr>
      <vt:lpstr>Lab: Upload the Cookbook</vt:lpstr>
      <vt:lpstr>Lab: Update the Version Number </vt:lpstr>
      <vt:lpstr>Lab: CD and Install Dependencies</vt:lpstr>
      <vt:lpstr>Lab: Upload the Cookbook </vt:lpstr>
      <vt:lpstr>Lab: Run the 'knife ssh' Command</vt:lpstr>
      <vt:lpstr>PowerPoint Presentation</vt:lpstr>
      <vt:lpstr>PowerPoint Presentation</vt:lpstr>
      <vt:lpstr>Discussion</vt:lpstr>
      <vt:lpstr>PowerPoint Presentation</vt:lpstr>
      <vt:lpstr>Search</vt:lpstr>
      <vt:lpstr>Search Syntax</vt:lpstr>
      <vt:lpstr>Search Syntax</vt:lpstr>
    </vt:vector>
  </TitlesOfParts>
  <Manager>&lt;Content Manager Name Here&gt;</Manager>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Steve Del Fante</cp:lastModifiedBy>
  <cp:revision>2000</cp:revision>
  <cp:lastPrinted>2015-02-07T23:49:10Z</cp:lastPrinted>
  <dcterms:created xsi:type="dcterms:W3CDTF">2012-09-13T17:36:07Z</dcterms:created>
  <dcterms:modified xsi:type="dcterms:W3CDTF">2015-09-28T15:06:32Z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